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2" r:id="rId5"/>
    <p:sldId id="271" r:id="rId6"/>
    <p:sldId id="263" r:id="rId7"/>
    <p:sldId id="267" r:id="rId8"/>
    <p:sldId id="265" r:id="rId9"/>
    <p:sldId id="268" r:id="rId10"/>
    <p:sldId id="269" r:id="rId11"/>
    <p:sldId id="270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0000FF"/>
    <a:srgbClr val="A66BD3"/>
    <a:srgbClr val="D3B5E9"/>
    <a:srgbClr val="2E75B6"/>
    <a:srgbClr val="FBE5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88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5F298-1C26-4698-AD51-2374D367BA11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E9FA0-4B9F-4D0A-B78D-4D9E0C67ED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012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470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100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260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460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61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921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81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96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27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24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43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6497-23B8-47F6-A1A8-76874AA7A017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48D67-5F1F-4B4A-B701-12D85E157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67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realiz@taraskul72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2" y="164787"/>
            <a:ext cx="11553329" cy="621424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967150" y="5489009"/>
            <a:ext cx="428149" cy="206693"/>
          </a:xfrm>
          <a:custGeom>
            <a:avLst/>
            <a:gdLst/>
            <a:ahLst/>
            <a:cxnLst/>
            <a:rect l="l" t="t" r="r" b="b"/>
            <a:pathLst>
              <a:path w="570865" h="275590">
                <a:moveTo>
                  <a:pt x="244627" y="41859"/>
                </a:moveTo>
                <a:lnTo>
                  <a:pt x="224129" y="23660"/>
                </a:lnTo>
                <a:lnTo>
                  <a:pt x="199872" y="10566"/>
                </a:lnTo>
                <a:lnTo>
                  <a:pt x="172466" y="2654"/>
                </a:lnTo>
                <a:lnTo>
                  <a:pt x="142443" y="0"/>
                </a:lnTo>
                <a:lnTo>
                  <a:pt x="96227" y="6680"/>
                </a:lnTo>
                <a:lnTo>
                  <a:pt x="56984" y="25514"/>
                </a:lnTo>
                <a:lnTo>
                  <a:pt x="26593" y="54775"/>
                </a:lnTo>
                <a:lnTo>
                  <a:pt x="6972" y="92684"/>
                </a:lnTo>
                <a:lnTo>
                  <a:pt x="0" y="137490"/>
                </a:lnTo>
                <a:lnTo>
                  <a:pt x="6959" y="182333"/>
                </a:lnTo>
                <a:lnTo>
                  <a:pt x="26568" y="220256"/>
                </a:lnTo>
                <a:lnTo>
                  <a:pt x="56908" y="249516"/>
                </a:lnTo>
                <a:lnTo>
                  <a:pt x="96050" y="268351"/>
                </a:lnTo>
                <a:lnTo>
                  <a:pt x="142100" y="275018"/>
                </a:lnTo>
                <a:lnTo>
                  <a:pt x="172313" y="272300"/>
                </a:lnTo>
                <a:lnTo>
                  <a:pt x="199834" y="264248"/>
                </a:lnTo>
                <a:lnTo>
                  <a:pt x="224116" y="251015"/>
                </a:lnTo>
                <a:lnTo>
                  <a:pt x="244627" y="232740"/>
                </a:lnTo>
                <a:lnTo>
                  <a:pt x="219684" y="208546"/>
                </a:lnTo>
                <a:lnTo>
                  <a:pt x="203250" y="222821"/>
                </a:lnTo>
                <a:lnTo>
                  <a:pt x="185140" y="232867"/>
                </a:lnTo>
                <a:lnTo>
                  <a:pt x="165379" y="238810"/>
                </a:lnTo>
                <a:lnTo>
                  <a:pt x="143992" y="240753"/>
                </a:lnTo>
                <a:lnTo>
                  <a:pt x="101917" y="232994"/>
                </a:lnTo>
                <a:lnTo>
                  <a:pt x="68465" y="211455"/>
                </a:lnTo>
                <a:lnTo>
                  <a:pt x="46393" y="178752"/>
                </a:lnTo>
                <a:lnTo>
                  <a:pt x="38417" y="137490"/>
                </a:lnTo>
                <a:lnTo>
                  <a:pt x="46393" y="96266"/>
                </a:lnTo>
                <a:lnTo>
                  <a:pt x="68465" y="63563"/>
                </a:lnTo>
                <a:lnTo>
                  <a:pt x="101917" y="41998"/>
                </a:lnTo>
                <a:lnTo>
                  <a:pt x="143992" y="34226"/>
                </a:lnTo>
                <a:lnTo>
                  <a:pt x="165379" y="36118"/>
                </a:lnTo>
                <a:lnTo>
                  <a:pt x="185140" y="41935"/>
                </a:lnTo>
                <a:lnTo>
                  <a:pt x="203250" y="51854"/>
                </a:lnTo>
                <a:lnTo>
                  <a:pt x="219684" y="66090"/>
                </a:lnTo>
                <a:lnTo>
                  <a:pt x="244627" y="41859"/>
                </a:lnTo>
                <a:close/>
              </a:path>
              <a:path w="570865" h="275590">
                <a:moveTo>
                  <a:pt x="570649" y="137490"/>
                </a:moveTo>
                <a:lnTo>
                  <a:pt x="563689" y="92824"/>
                </a:lnTo>
                <a:lnTo>
                  <a:pt x="544055" y="54927"/>
                </a:lnTo>
                <a:lnTo>
                  <a:pt x="532257" y="43548"/>
                </a:lnTo>
                <a:lnTo>
                  <a:pt x="532257" y="137490"/>
                </a:lnTo>
                <a:lnTo>
                  <a:pt x="524370" y="178752"/>
                </a:lnTo>
                <a:lnTo>
                  <a:pt x="502539" y="211455"/>
                </a:lnTo>
                <a:lnTo>
                  <a:pt x="469531" y="232994"/>
                </a:lnTo>
                <a:lnTo>
                  <a:pt x="428117" y="240753"/>
                </a:lnTo>
                <a:lnTo>
                  <a:pt x="386321" y="232994"/>
                </a:lnTo>
                <a:lnTo>
                  <a:pt x="353110" y="211455"/>
                </a:lnTo>
                <a:lnTo>
                  <a:pt x="331203" y="178752"/>
                </a:lnTo>
                <a:lnTo>
                  <a:pt x="323291" y="137490"/>
                </a:lnTo>
                <a:lnTo>
                  <a:pt x="331203" y="96266"/>
                </a:lnTo>
                <a:lnTo>
                  <a:pt x="353110" y="63563"/>
                </a:lnTo>
                <a:lnTo>
                  <a:pt x="386321" y="41998"/>
                </a:lnTo>
                <a:lnTo>
                  <a:pt x="428117" y="34226"/>
                </a:lnTo>
                <a:lnTo>
                  <a:pt x="469531" y="41998"/>
                </a:lnTo>
                <a:lnTo>
                  <a:pt x="502539" y="63563"/>
                </a:lnTo>
                <a:lnTo>
                  <a:pt x="524370" y="96266"/>
                </a:lnTo>
                <a:lnTo>
                  <a:pt x="532257" y="137490"/>
                </a:lnTo>
                <a:lnTo>
                  <a:pt x="532257" y="43548"/>
                </a:lnTo>
                <a:lnTo>
                  <a:pt x="522592" y="34226"/>
                </a:lnTo>
                <a:lnTo>
                  <a:pt x="513664" y="25615"/>
                </a:lnTo>
                <a:lnTo>
                  <a:pt x="474383" y="6705"/>
                </a:lnTo>
                <a:lnTo>
                  <a:pt x="428117" y="0"/>
                </a:lnTo>
                <a:lnTo>
                  <a:pt x="381546" y="6743"/>
                </a:lnTo>
                <a:lnTo>
                  <a:pt x="342074" y="25717"/>
                </a:lnTo>
                <a:lnTo>
                  <a:pt x="311569" y="55067"/>
                </a:lnTo>
                <a:lnTo>
                  <a:pt x="291909" y="92951"/>
                </a:lnTo>
                <a:lnTo>
                  <a:pt x="284937" y="137490"/>
                </a:lnTo>
                <a:lnTo>
                  <a:pt x="291909" y="182029"/>
                </a:lnTo>
                <a:lnTo>
                  <a:pt x="311569" y="219925"/>
                </a:lnTo>
                <a:lnTo>
                  <a:pt x="342074" y="249288"/>
                </a:lnTo>
                <a:lnTo>
                  <a:pt x="381546" y="268274"/>
                </a:lnTo>
                <a:lnTo>
                  <a:pt x="428117" y="275018"/>
                </a:lnTo>
                <a:lnTo>
                  <a:pt x="474383" y="268312"/>
                </a:lnTo>
                <a:lnTo>
                  <a:pt x="513664" y="249402"/>
                </a:lnTo>
                <a:lnTo>
                  <a:pt x="522617" y="240753"/>
                </a:lnTo>
                <a:lnTo>
                  <a:pt x="544055" y="220091"/>
                </a:lnTo>
                <a:lnTo>
                  <a:pt x="563689" y="182181"/>
                </a:lnTo>
                <a:lnTo>
                  <a:pt x="570649" y="13749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9453257" y="5491686"/>
            <a:ext cx="200978" cy="235268"/>
          </a:xfrm>
          <a:custGeom>
            <a:avLst/>
            <a:gdLst/>
            <a:ahLst/>
            <a:cxnLst/>
            <a:rect l="l" t="t" r="r" b="b"/>
            <a:pathLst>
              <a:path w="267970" h="313690">
                <a:moveTo>
                  <a:pt x="267360" y="234950"/>
                </a:moveTo>
                <a:lnTo>
                  <a:pt x="225856" y="234950"/>
                </a:lnTo>
                <a:lnTo>
                  <a:pt x="225856" y="0"/>
                </a:lnTo>
                <a:lnTo>
                  <a:pt x="187845" y="0"/>
                </a:lnTo>
                <a:lnTo>
                  <a:pt x="187845" y="234950"/>
                </a:lnTo>
                <a:lnTo>
                  <a:pt x="38074" y="234950"/>
                </a:lnTo>
                <a:lnTo>
                  <a:pt x="38074" y="0"/>
                </a:lnTo>
                <a:lnTo>
                  <a:pt x="0" y="0"/>
                </a:lnTo>
                <a:lnTo>
                  <a:pt x="0" y="234950"/>
                </a:lnTo>
                <a:lnTo>
                  <a:pt x="0" y="267970"/>
                </a:lnTo>
                <a:lnTo>
                  <a:pt x="231597" y="267970"/>
                </a:lnTo>
                <a:lnTo>
                  <a:pt x="231597" y="313690"/>
                </a:lnTo>
                <a:lnTo>
                  <a:pt x="267360" y="313690"/>
                </a:lnTo>
                <a:lnTo>
                  <a:pt x="267360" y="267970"/>
                </a:lnTo>
                <a:lnTo>
                  <a:pt x="267360" y="2349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9703531" y="5491331"/>
            <a:ext cx="174308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7053" y="0"/>
                </a:lnTo>
                <a:lnTo>
                  <a:pt x="38074" y="207378"/>
                </a:lnTo>
                <a:lnTo>
                  <a:pt x="38074" y="0"/>
                </a:lnTo>
                <a:lnTo>
                  <a:pt x="0" y="0"/>
                </a:lnTo>
                <a:lnTo>
                  <a:pt x="0" y="268859"/>
                </a:lnTo>
                <a:lnTo>
                  <a:pt x="35344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9924145" y="5491334"/>
            <a:ext cx="423386" cy="204311"/>
          </a:xfrm>
          <a:custGeom>
            <a:avLst/>
            <a:gdLst/>
            <a:ahLst/>
            <a:cxnLst/>
            <a:rect l="l" t="t" r="r" b="b"/>
            <a:pathLst>
              <a:path w="564515" h="272415">
                <a:moveTo>
                  <a:pt x="281876" y="268859"/>
                </a:moveTo>
                <a:lnTo>
                  <a:pt x="251307" y="201587"/>
                </a:lnTo>
                <a:lnTo>
                  <a:pt x="237363" y="170891"/>
                </a:lnTo>
                <a:lnTo>
                  <a:pt x="198564" y="85496"/>
                </a:lnTo>
                <a:lnTo>
                  <a:pt x="198564" y="170891"/>
                </a:lnTo>
                <a:lnTo>
                  <a:pt x="82537" y="170891"/>
                </a:lnTo>
                <a:lnTo>
                  <a:pt x="140512" y="39166"/>
                </a:lnTo>
                <a:lnTo>
                  <a:pt x="198564" y="170891"/>
                </a:lnTo>
                <a:lnTo>
                  <a:pt x="198564" y="85496"/>
                </a:lnTo>
                <a:lnTo>
                  <a:pt x="177520" y="39166"/>
                </a:lnTo>
                <a:lnTo>
                  <a:pt x="159727" y="0"/>
                </a:lnTo>
                <a:lnTo>
                  <a:pt x="121754" y="0"/>
                </a:lnTo>
                <a:lnTo>
                  <a:pt x="0" y="268859"/>
                </a:lnTo>
                <a:lnTo>
                  <a:pt x="39522" y="268859"/>
                </a:lnTo>
                <a:lnTo>
                  <a:pt x="69088" y="201587"/>
                </a:lnTo>
                <a:lnTo>
                  <a:pt x="211950" y="201587"/>
                </a:lnTo>
                <a:lnTo>
                  <a:pt x="241503" y="268859"/>
                </a:lnTo>
                <a:lnTo>
                  <a:pt x="281876" y="268859"/>
                </a:lnTo>
                <a:close/>
              </a:path>
              <a:path w="564515" h="272415">
                <a:moveTo>
                  <a:pt x="564489" y="0"/>
                </a:moveTo>
                <a:lnTo>
                  <a:pt x="375094" y="0"/>
                </a:lnTo>
                <a:lnTo>
                  <a:pt x="370941" y="113322"/>
                </a:lnTo>
                <a:lnTo>
                  <a:pt x="366814" y="167665"/>
                </a:lnTo>
                <a:lnTo>
                  <a:pt x="358279" y="205981"/>
                </a:lnTo>
                <a:lnTo>
                  <a:pt x="344068" y="228688"/>
                </a:lnTo>
                <a:lnTo>
                  <a:pt x="322948" y="236169"/>
                </a:lnTo>
                <a:lnTo>
                  <a:pt x="318630" y="236169"/>
                </a:lnTo>
                <a:lnTo>
                  <a:pt x="315252" y="235826"/>
                </a:lnTo>
                <a:lnTo>
                  <a:pt x="310616" y="234657"/>
                </a:lnTo>
                <a:lnTo>
                  <a:pt x="307924" y="268859"/>
                </a:lnTo>
                <a:lnTo>
                  <a:pt x="317169" y="271106"/>
                </a:lnTo>
                <a:lnTo>
                  <a:pt x="324446" y="271894"/>
                </a:lnTo>
                <a:lnTo>
                  <a:pt x="332117" y="271894"/>
                </a:lnTo>
                <a:lnTo>
                  <a:pt x="387197" y="232041"/>
                </a:lnTo>
                <a:lnTo>
                  <a:pt x="399719" y="182143"/>
                </a:lnTo>
                <a:lnTo>
                  <a:pt x="405168" y="112153"/>
                </a:lnTo>
                <a:lnTo>
                  <a:pt x="407835" y="33401"/>
                </a:lnTo>
                <a:lnTo>
                  <a:pt x="526834" y="33401"/>
                </a:lnTo>
                <a:lnTo>
                  <a:pt x="526834" y="268859"/>
                </a:lnTo>
                <a:lnTo>
                  <a:pt x="564489" y="268859"/>
                </a:lnTo>
                <a:lnTo>
                  <a:pt x="56448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10421796" y="5491334"/>
            <a:ext cx="162878" cy="20193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0972" y="268846"/>
                </a:lnTo>
                <a:lnTo>
                  <a:pt x="155897" y="263117"/>
                </a:lnTo>
                <a:lnTo>
                  <a:pt x="189190" y="246046"/>
                </a:lnTo>
                <a:lnTo>
                  <a:pt x="194705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747" y="124015"/>
                </a:lnTo>
                <a:lnTo>
                  <a:pt x="191338" y="115123"/>
                </a:lnTo>
                <a:lnTo>
                  <a:pt x="160263" y="99098"/>
                </a:lnTo>
                <a:lnTo>
                  <a:pt x="117906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17169" h="269240">
                <a:moveTo>
                  <a:pt x="197747" y="124015"/>
                </a:moveTo>
                <a:lnTo>
                  <a:pt x="109410" y="124015"/>
                </a:lnTo>
                <a:lnTo>
                  <a:pt x="139192" y="127311"/>
                </a:lnTo>
                <a:lnTo>
                  <a:pt x="160855" y="137417"/>
                </a:lnTo>
                <a:lnTo>
                  <a:pt x="174082" y="154662"/>
                </a:lnTo>
                <a:lnTo>
                  <a:pt x="178562" y="179374"/>
                </a:lnTo>
                <a:lnTo>
                  <a:pt x="174025" y="204962"/>
                </a:lnTo>
                <a:lnTo>
                  <a:pt x="160702" y="223477"/>
                </a:lnTo>
                <a:lnTo>
                  <a:pt x="139021" y="234726"/>
                </a:lnTo>
                <a:lnTo>
                  <a:pt x="109410" y="238518"/>
                </a:lnTo>
                <a:lnTo>
                  <a:pt x="194705" y="238518"/>
                </a:lnTo>
                <a:lnTo>
                  <a:pt x="209879" y="217807"/>
                </a:lnTo>
                <a:lnTo>
                  <a:pt x="216992" y="178574"/>
                </a:lnTo>
                <a:lnTo>
                  <a:pt x="210468" y="141662"/>
                </a:lnTo>
                <a:lnTo>
                  <a:pt x="197747" y="12401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10638600" y="5602773"/>
            <a:ext cx="29051" cy="90488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50"/>
                </a:moveTo>
                <a:lnTo>
                  <a:pt x="38455" y="120650"/>
                </a:lnTo>
                <a:lnTo>
                  <a:pt x="3845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10638598" y="5491334"/>
            <a:ext cx="173831" cy="20193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241" y="0"/>
                </a:moveTo>
                <a:lnTo>
                  <a:pt x="192824" y="0"/>
                </a:lnTo>
                <a:lnTo>
                  <a:pt x="192824" y="115570"/>
                </a:lnTo>
                <a:lnTo>
                  <a:pt x="38455" y="115570"/>
                </a:lnTo>
                <a:lnTo>
                  <a:pt x="38455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824" y="148590"/>
                </a:lnTo>
                <a:lnTo>
                  <a:pt x="192824" y="269240"/>
                </a:lnTo>
                <a:lnTo>
                  <a:pt x="231241" y="269240"/>
                </a:lnTo>
                <a:lnTo>
                  <a:pt x="231241" y="148590"/>
                </a:lnTo>
                <a:lnTo>
                  <a:pt x="231241" y="115570"/>
                </a:lnTo>
                <a:lnTo>
                  <a:pt x="23124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10886274" y="5491334"/>
            <a:ext cx="223361" cy="201930"/>
          </a:xfrm>
          <a:custGeom>
            <a:avLst/>
            <a:gdLst/>
            <a:ahLst/>
            <a:cxnLst/>
            <a:rect l="l" t="t" r="r" b="b"/>
            <a:pathLst>
              <a:path w="297815" h="269240">
                <a:moveTo>
                  <a:pt x="38049" y="0"/>
                </a:moveTo>
                <a:lnTo>
                  <a:pt x="0" y="0"/>
                </a:lnTo>
                <a:lnTo>
                  <a:pt x="0" y="268846"/>
                </a:lnTo>
                <a:lnTo>
                  <a:pt x="111048" y="268846"/>
                </a:lnTo>
                <a:lnTo>
                  <a:pt x="155967" y="263117"/>
                </a:lnTo>
                <a:lnTo>
                  <a:pt x="189247" y="246046"/>
                </a:lnTo>
                <a:lnTo>
                  <a:pt x="194759" y="238518"/>
                </a:lnTo>
                <a:lnTo>
                  <a:pt x="38049" y="238518"/>
                </a:lnTo>
                <a:lnTo>
                  <a:pt x="38049" y="124015"/>
                </a:lnTo>
                <a:lnTo>
                  <a:pt x="197809" y="124015"/>
                </a:lnTo>
                <a:lnTo>
                  <a:pt x="191406" y="115123"/>
                </a:lnTo>
                <a:lnTo>
                  <a:pt x="160339" y="99098"/>
                </a:lnTo>
                <a:lnTo>
                  <a:pt x="117957" y="93725"/>
                </a:lnTo>
                <a:lnTo>
                  <a:pt x="38049" y="93725"/>
                </a:lnTo>
                <a:lnTo>
                  <a:pt x="38049" y="0"/>
                </a:lnTo>
                <a:close/>
              </a:path>
              <a:path w="297815" h="269240">
                <a:moveTo>
                  <a:pt x="197809" y="124015"/>
                </a:moveTo>
                <a:lnTo>
                  <a:pt x="109473" y="124015"/>
                </a:lnTo>
                <a:lnTo>
                  <a:pt x="139260" y="127311"/>
                </a:lnTo>
                <a:lnTo>
                  <a:pt x="160931" y="137417"/>
                </a:lnTo>
                <a:lnTo>
                  <a:pt x="174167" y="154662"/>
                </a:lnTo>
                <a:lnTo>
                  <a:pt x="178650" y="179374"/>
                </a:lnTo>
                <a:lnTo>
                  <a:pt x="174110" y="204962"/>
                </a:lnTo>
                <a:lnTo>
                  <a:pt x="160778" y="223477"/>
                </a:lnTo>
                <a:lnTo>
                  <a:pt x="139088" y="234726"/>
                </a:lnTo>
                <a:lnTo>
                  <a:pt x="109473" y="238518"/>
                </a:lnTo>
                <a:lnTo>
                  <a:pt x="194759" y="238518"/>
                </a:lnTo>
                <a:lnTo>
                  <a:pt x="209923" y="217807"/>
                </a:lnTo>
                <a:lnTo>
                  <a:pt x="217030" y="178574"/>
                </a:lnTo>
                <a:lnTo>
                  <a:pt x="210517" y="141662"/>
                </a:lnTo>
                <a:lnTo>
                  <a:pt x="197809" y="124015"/>
                </a:lnTo>
                <a:close/>
              </a:path>
              <a:path w="297815" h="269240">
                <a:moveTo>
                  <a:pt x="297662" y="0"/>
                </a:moveTo>
                <a:lnTo>
                  <a:pt x="259651" y="0"/>
                </a:lnTo>
                <a:lnTo>
                  <a:pt x="259651" y="268833"/>
                </a:lnTo>
                <a:lnTo>
                  <a:pt x="297662" y="268833"/>
                </a:lnTo>
                <a:lnTo>
                  <a:pt x="297662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11183819" y="5491331"/>
            <a:ext cx="174308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78"/>
                </a:lnTo>
                <a:lnTo>
                  <a:pt x="37998" y="0"/>
                </a:lnTo>
                <a:lnTo>
                  <a:pt x="0" y="0"/>
                </a:lnTo>
                <a:lnTo>
                  <a:pt x="0" y="268859"/>
                </a:lnTo>
                <a:lnTo>
                  <a:pt x="35306" y="268859"/>
                </a:lnTo>
                <a:lnTo>
                  <a:pt x="194678" y="61836"/>
                </a:lnTo>
                <a:lnTo>
                  <a:pt x="194678" y="268859"/>
                </a:lnTo>
                <a:lnTo>
                  <a:pt x="232359" y="268859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8961351" y="5782035"/>
            <a:ext cx="240983" cy="216694"/>
          </a:xfrm>
          <a:custGeom>
            <a:avLst/>
            <a:gdLst/>
            <a:ahLst/>
            <a:cxnLst/>
            <a:rect l="l" t="t" r="r" b="b"/>
            <a:pathLst>
              <a:path w="321309" h="288925">
                <a:moveTo>
                  <a:pt x="178600" y="0"/>
                </a:moveTo>
                <a:lnTo>
                  <a:pt x="142874" y="0"/>
                </a:lnTo>
                <a:lnTo>
                  <a:pt x="142874" y="27228"/>
                </a:lnTo>
                <a:lnTo>
                  <a:pt x="93220" y="33874"/>
                </a:lnTo>
                <a:lnTo>
                  <a:pt x="53437" y="49347"/>
                </a:lnTo>
                <a:lnTo>
                  <a:pt x="24195" y="73170"/>
                </a:lnTo>
                <a:lnTo>
                  <a:pt x="6160" y="104865"/>
                </a:lnTo>
                <a:lnTo>
                  <a:pt x="0" y="143954"/>
                </a:lnTo>
                <a:lnTo>
                  <a:pt x="9581" y="191472"/>
                </a:lnTo>
                <a:lnTo>
                  <a:pt x="37457" y="227364"/>
                </a:lnTo>
                <a:lnTo>
                  <a:pt x="82322" y="250660"/>
                </a:lnTo>
                <a:lnTo>
                  <a:pt x="142874" y="260388"/>
                </a:lnTo>
                <a:lnTo>
                  <a:pt x="142874" y="288785"/>
                </a:lnTo>
                <a:lnTo>
                  <a:pt x="178600" y="288785"/>
                </a:lnTo>
                <a:lnTo>
                  <a:pt x="178600" y="260388"/>
                </a:lnTo>
                <a:lnTo>
                  <a:pt x="228230" y="253903"/>
                </a:lnTo>
                <a:lnTo>
                  <a:pt x="267919" y="238525"/>
                </a:lnTo>
                <a:lnTo>
                  <a:pt x="277867" y="230403"/>
                </a:lnTo>
                <a:lnTo>
                  <a:pt x="142874" y="230403"/>
                </a:lnTo>
                <a:lnTo>
                  <a:pt x="98176" y="222589"/>
                </a:lnTo>
                <a:lnTo>
                  <a:pt x="64995" y="205495"/>
                </a:lnTo>
                <a:lnTo>
                  <a:pt x="44344" y="179243"/>
                </a:lnTo>
                <a:lnTo>
                  <a:pt x="37236" y="143954"/>
                </a:lnTo>
                <a:lnTo>
                  <a:pt x="44128" y="108709"/>
                </a:lnTo>
                <a:lnTo>
                  <a:pt x="64419" y="82484"/>
                </a:lnTo>
                <a:lnTo>
                  <a:pt x="97527" y="65392"/>
                </a:lnTo>
                <a:lnTo>
                  <a:pt x="142874" y="57543"/>
                </a:lnTo>
                <a:lnTo>
                  <a:pt x="278233" y="57543"/>
                </a:lnTo>
                <a:lnTo>
                  <a:pt x="238948" y="36992"/>
                </a:lnTo>
                <a:lnTo>
                  <a:pt x="178600" y="27228"/>
                </a:lnTo>
                <a:lnTo>
                  <a:pt x="178600" y="0"/>
                </a:lnTo>
                <a:close/>
              </a:path>
              <a:path w="321309" h="288925">
                <a:moveTo>
                  <a:pt x="178600" y="57543"/>
                </a:moveTo>
                <a:lnTo>
                  <a:pt x="142874" y="57543"/>
                </a:lnTo>
                <a:lnTo>
                  <a:pt x="142874" y="230403"/>
                </a:lnTo>
                <a:lnTo>
                  <a:pt x="178600" y="230403"/>
                </a:lnTo>
                <a:lnTo>
                  <a:pt x="178600" y="57543"/>
                </a:lnTo>
                <a:close/>
              </a:path>
              <a:path w="321309" h="288925">
                <a:moveTo>
                  <a:pt x="278233" y="57543"/>
                </a:moveTo>
                <a:lnTo>
                  <a:pt x="178600" y="57543"/>
                </a:lnTo>
                <a:lnTo>
                  <a:pt x="223452" y="65273"/>
                </a:lnTo>
                <a:lnTo>
                  <a:pt x="256611" y="82432"/>
                </a:lnTo>
                <a:lnTo>
                  <a:pt x="277171" y="108664"/>
                </a:lnTo>
                <a:lnTo>
                  <a:pt x="284225" y="143611"/>
                </a:lnTo>
                <a:lnTo>
                  <a:pt x="277335" y="178959"/>
                </a:lnTo>
                <a:lnTo>
                  <a:pt x="257049" y="205328"/>
                </a:lnTo>
                <a:lnTo>
                  <a:pt x="223945" y="222537"/>
                </a:lnTo>
                <a:lnTo>
                  <a:pt x="178600" y="230403"/>
                </a:lnTo>
                <a:lnTo>
                  <a:pt x="277867" y="230403"/>
                </a:lnTo>
                <a:lnTo>
                  <a:pt x="297044" y="214746"/>
                </a:lnTo>
                <a:lnTo>
                  <a:pt x="314977" y="183059"/>
                </a:lnTo>
                <a:lnTo>
                  <a:pt x="321094" y="143954"/>
                </a:lnTo>
                <a:lnTo>
                  <a:pt x="311523" y="96407"/>
                </a:lnTo>
                <a:lnTo>
                  <a:pt x="283698" y="60402"/>
                </a:lnTo>
                <a:lnTo>
                  <a:pt x="278233" y="5754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9241291" y="5787204"/>
            <a:ext cx="214789" cy="206693"/>
          </a:xfrm>
          <a:custGeom>
            <a:avLst/>
            <a:gdLst/>
            <a:ahLst/>
            <a:cxnLst/>
            <a:rect l="l" t="t" r="r" b="b"/>
            <a:pathLst>
              <a:path w="286384" h="275590">
                <a:moveTo>
                  <a:pt x="143281" y="0"/>
                </a:moveTo>
                <a:lnTo>
                  <a:pt x="96676" y="6735"/>
                </a:lnTo>
                <a:lnTo>
                  <a:pt x="57179" y="25705"/>
                </a:lnTo>
                <a:lnTo>
                  <a:pt x="26656" y="55050"/>
                </a:lnTo>
                <a:lnTo>
                  <a:pt x="6975" y="92914"/>
                </a:lnTo>
                <a:lnTo>
                  <a:pt x="0" y="137439"/>
                </a:lnTo>
                <a:lnTo>
                  <a:pt x="6975" y="181973"/>
                </a:lnTo>
                <a:lnTo>
                  <a:pt x="26656" y="219859"/>
                </a:lnTo>
                <a:lnTo>
                  <a:pt x="57179" y="249231"/>
                </a:lnTo>
                <a:lnTo>
                  <a:pt x="96676" y="268222"/>
                </a:lnTo>
                <a:lnTo>
                  <a:pt x="143281" y="274967"/>
                </a:lnTo>
                <a:lnTo>
                  <a:pt x="189521" y="268266"/>
                </a:lnTo>
                <a:lnTo>
                  <a:pt x="228788" y="249362"/>
                </a:lnTo>
                <a:lnTo>
                  <a:pt x="237690" y="240779"/>
                </a:lnTo>
                <a:lnTo>
                  <a:pt x="143281" y="240779"/>
                </a:lnTo>
                <a:lnTo>
                  <a:pt x="101470" y="233003"/>
                </a:lnTo>
                <a:lnTo>
                  <a:pt x="68252" y="211431"/>
                </a:lnTo>
                <a:lnTo>
                  <a:pt x="46337" y="178698"/>
                </a:lnTo>
                <a:lnTo>
                  <a:pt x="38430" y="137439"/>
                </a:lnTo>
                <a:lnTo>
                  <a:pt x="46337" y="96208"/>
                </a:lnTo>
                <a:lnTo>
                  <a:pt x="68252" y="63499"/>
                </a:lnTo>
                <a:lnTo>
                  <a:pt x="101470" y="41945"/>
                </a:lnTo>
                <a:lnTo>
                  <a:pt x="143281" y="34175"/>
                </a:lnTo>
                <a:lnTo>
                  <a:pt x="237678" y="34175"/>
                </a:lnTo>
                <a:lnTo>
                  <a:pt x="228788" y="25606"/>
                </a:lnTo>
                <a:lnTo>
                  <a:pt x="189521" y="6702"/>
                </a:lnTo>
                <a:lnTo>
                  <a:pt x="143281" y="0"/>
                </a:lnTo>
                <a:close/>
              </a:path>
              <a:path w="286384" h="275590">
                <a:moveTo>
                  <a:pt x="237678" y="34175"/>
                </a:moveTo>
                <a:lnTo>
                  <a:pt x="143281" y="34175"/>
                </a:lnTo>
                <a:lnTo>
                  <a:pt x="184653" y="41945"/>
                </a:lnTo>
                <a:lnTo>
                  <a:pt x="217635" y="63499"/>
                </a:lnTo>
                <a:lnTo>
                  <a:pt x="239455" y="96208"/>
                </a:lnTo>
                <a:lnTo>
                  <a:pt x="247345" y="137439"/>
                </a:lnTo>
                <a:lnTo>
                  <a:pt x="239455" y="178698"/>
                </a:lnTo>
                <a:lnTo>
                  <a:pt x="217635" y="211431"/>
                </a:lnTo>
                <a:lnTo>
                  <a:pt x="184653" y="233003"/>
                </a:lnTo>
                <a:lnTo>
                  <a:pt x="143281" y="240779"/>
                </a:lnTo>
                <a:lnTo>
                  <a:pt x="237690" y="240779"/>
                </a:lnTo>
                <a:lnTo>
                  <a:pt x="259183" y="220057"/>
                </a:lnTo>
                <a:lnTo>
                  <a:pt x="278811" y="182149"/>
                </a:lnTo>
                <a:lnTo>
                  <a:pt x="285775" y="137439"/>
                </a:lnTo>
                <a:lnTo>
                  <a:pt x="278811" y="92782"/>
                </a:lnTo>
                <a:lnTo>
                  <a:pt x="259183" y="54902"/>
                </a:lnTo>
                <a:lnTo>
                  <a:pt x="237678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9513745" y="5900929"/>
            <a:ext cx="29051" cy="90488"/>
          </a:xfrm>
          <a:custGeom>
            <a:avLst/>
            <a:gdLst/>
            <a:ahLst/>
            <a:cxnLst/>
            <a:rect l="l" t="t" r="r" b="b"/>
            <a:pathLst>
              <a:path w="38734" h="120650">
                <a:moveTo>
                  <a:pt x="0" y="120649"/>
                </a:moveTo>
                <a:lnTo>
                  <a:pt x="38392" y="120649"/>
                </a:lnTo>
                <a:lnTo>
                  <a:pt x="38392" y="0"/>
                </a:lnTo>
                <a:lnTo>
                  <a:pt x="0" y="0"/>
                </a:lnTo>
                <a:lnTo>
                  <a:pt x="0" y="120649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9513742" y="5789495"/>
            <a:ext cx="173831" cy="201930"/>
          </a:xfrm>
          <a:custGeom>
            <a:avLst/>
            <a:gdLst/>
            <a:ahLst/>
            <a:cxnLst/>
            <a:rect l="l" t="t" r="r" b="b"/>
            <a:pathLst>
              <a:path w="231775" h="269240">
                <a:moveTo>
                  <a:pt x="231178" y="0"/>
                </a:moveTo>
                <a:lnTo>
                  <a:pt x="192760" y="0"/>
                </a:lnTo>
                <a:lnTo>
                  <a:pt x="192760" y="115570"/>
                </a:lnTo>
                <a:lnTo>
                  <a:pt x="38392" y="115570"/>
                </a:lnTo>
                <a:lnTo>
                  <a:pt x="38392" y="0"/>
                </a:lnTo>
                <a:lnTo>
                  <a:pt x="0" y="0"/>
                </a:lnTo>
                <a:lnTo>
                  <a:pt x="0" y="115570"/>
                </a:lnTo>
                <a:lnTo>
                  <a:pt x="0" y="148590"/>
                </a:lnTo>
                <a:lnTo>
                  <a:pt x="192760" y="148590"/>
                </a:lnTo>
                <a:lnTo>
                  <a:pt x="192760" y="269240"/>
                </a:lnTo>
                <a:lnTo>
                  <a:pt x="231178" y="269240"/>
                </a:lnTo>
                <a:lnTo>
                  <a:pt x="231178" y="148590"/>
                </a:lnTo>
                <a:lnTo>
                  <a:pt x="231178" y="115570"/>
                </a:lnTo>
                <a:lnTo>
                  <a:pt x="231178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9724617" y="5789490"/>
            <a:ext cx="220028" cy="231458"/>
          </a:xfrm>
          <a:custGeom>
            <a:avLst/>
            <a:gdLst/>
            <a:ahLst/>
            <a:cxnLst/>
            <a:rect l="l" t="t" r="r" b="b"/>
            <a:pathLst>
              <a:path w="293369" h="308609">
                <a:moveTo>
                  <a:pt x="293077" y="235394"/>
                </a:moveTo>
                <a:lnTo>
                  <a:pt x="380" y="235394"/>
                </a:lnTo>
                <a:lnTo>
                  <a:pt x="0" y="308355"/>
                </a:lnTo>
                <a:lnTo>
                  <a:pt x="35699" y="308355"/>
                </a:lnTo>
                <a:lnTo>
                  <a:pt x="36080" y="268820"/>
                </a:lnTo>
                <a:lnTo>
                  <a:pt x="293077" y="268820"/>
                </a:lnTo>
                <a:lnTo>
                  <a:pt x="293077" y="235394"/>
                </a:lnTo>
                <a:close/>
              </a:path>
              <a:path w="293369" h="308609">
                <a:moveTo>
                  <a:pt x="293077" y="268820"/>
                </a:moveTo>
                <a:lnTo>
                  <a:pt x="257327" y="268820"/>
                </a:lnTo>
                <a:lnTo>
                  <a:pt x="257327" y="308355"/>
                </a:lnTo>
                <a:lnTo>
                  <a:pt x="293077" y="308355"/>
                </a:lnTo>
                <a:lnTo>
                  <a:pt x="293077" y="268820"/>
                </a:lnTo>
                <a:close/>
              </a:path>
              <a:path w="293369" h="308609">
                <a:moveTo>
                  <a:pt x="253453" y="0"/>
                </a:moveTo>
                <a:lnTo>
                  <a:pt x="64528" y="0"/>
                </a:lnTo>
                <a:lnTo>
                  <a:pt x="61861" y="86385"/>
                </a:lnTo>
                <a:lnTo>
                  <a:pt x="58332" y="143884"/>
                </a:lnTo>
                <a:lnTo>
                  <a:pt x="50466" y="190727"/>
                </a:lnTo>
                <a:lnTo>
                  <a:pt x="36204" y="222650"/>
                </a:lnTo>
                <a:lnTo>
                  <a:pt x="13487" y="235394"/>
                </a:lnTo>
                <a:lnTo>
                  <a:pt x="63792" y="235394"/>
                </a:lnTo>
                <a:lnTo>
                  <a:pt x="87453" y="179524"/>
                </a:lnTo>
                <a:lnTo>
                  <a:pt x="92897" y="137428"/>
                </a:lnTo>
                <a:lnTo>
                  <a:pt x="95618" y="89915"/>
                </a:lnTo>
                <a:lnTo>
                  <a:pt x="97561" y="33413"/>
                </a:lnTo>
                <a:lnTo>
                  <a:pt x="253453" y="33413"/>
                </a:lnTo>
                <a:lnTo>
                  <a:pt x="253453" y="0"/>
                </a:lnTo>
                <a:close/>
              </a:path>
              <a:path w="293369" h="308609">
                <a:moveTo>
                  <a:pt x="253453" y="33413"/>
                </a:moveTo>
                <a:lnTo>
                  <a:pt x="215468" y="33413"/>
                </a:lnTo>
                <a:lnTo>
                  <a:pt x="215468" y="235394"/>
                </a:lnTo>
                <a:lnTo>
                  <a:pt x="253453" y="235394"/>
                </a:lnTo>
                <a:lnTo>
                  <a:pt x="253453" y="33413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10069621" y="5789483"/>
            <a:ext cx="162878" cy="201930"/>
          </a:xfrm>
          <a:custGeom>
            <a:avLst/>
            <a:gdLst/>
            <a:ahLst/>
            <a:cxnLst/>
            <a:rect l="l" t="t" r="r" b="b"/>
            <a:pathLst>
              <a:path w="217169" h="269240">
                <a:moveTo>
                  <a:pt x="104851" y="0"/>
                </a:moveTo>
                <a:lnTo>
                  <a:pt x="0" y="0"/>
                </a:lnTo>
                <a:lnTo>
                  <a:pt x="0" y="268833"/>
                </a:lnTo>
                <a:lnTo>
                  <a:pt x="38379" y="268833"/>
                </a:lnTo>
                <a:lnTo>
                  <a:pt x="38379" y="187413"/>
                </a:lnTo>
                <a:lnTo>
                  <a:pt x="104851" y="187413"/>
                </a:lnTo>
                <a:lnTo>
                  <a:pt x="151832" y="180983"/>
                </a:lnTo>
                <a:lnTo>
                  <a:pt x="187075" y="162458"/>
                </a:lnTo>
                <a:lnTo>
                  <a:pt x="193450" y="153974"/>
                </a:lnTo>
                <a:lnTo>
                  <a:pt x="38379" y="153974"/>
                </a:lnTo>
                <a:lnTo>
                  <a:pt x="38379" y="33401"/>
                </a:lnTo>
                <a:lnTo>
                  <a:pt x="193397" y="33401"/>
                </a:lnTo>
                <a:lnTo>
                  <a:pt x="187075" y="24984"/>
                </a:lnTo>
                <a:lnTo>
                  <a:pt x="151832" y="6440"/>
                </a:lnTo>
                <a:lnTo>
                  <a:pt x="104851" y="0"/>
                </a:lnTo>
                <a:close/>
              </a:path>
              <a:path w="217169" h="269240">
                <a:moveTo>
                  <a:pt x="193397" y="33401"/>
                </a:moveTo>
                <a:lnTo>
                  <a:pt x="103657" y="33401"/>
                </a:lnTo>
                <a:lnTo>
                  <a:pt x="136116" y="37429"/>
                </a:lnTo>
                <a:lnTo>
                  <a:pt x="159567" y="49171"/>
                </a:lnTo>
                <a:lnTo>
                  <a:pt x="173796" y="68108"/>
                </a:lnTo>
                <a:lnTo>
                  <a:pt x="178587" y="93726"/>
                </a:lnTo>
                <a:lnTo>
                  <a:pt x="173796" y="119336"/>
                </a:lnTo>
                <a:lnTo>
                  <a:pt x="159567" y="138247"/>
                </a:lnTo>
                <a:lnTo>
                  <a:pt x="136116" y="149959"/>
                </a:lnTo>
                <a:lnTo>
                  <a:pt x="103657" y="153974"/>
                </a:lnTo>
                <a:lnTo>
                  <a:pt x="193450" y="153974"/>
                </a:lnTo>
                <a:lnTo>
                  <a:pt x="209219" y="132989"/>
                </a:lnTo>
                <a:lnTo>
                  <a:pt x="216903" y="93726"/>
                </a:lnTo>
                <a:lnTo>
                  <a:pt x="209219" y="54467"/>
                </a:lnTo>
                <a:lnTo>
                  <a:pt x="193397" y="33401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/>
          <p:nvPr/>
        </p:nvSpPr>
        <p:spPr>
          <a:xfrm>
            <a:off x="10270040" y="5787204"/>
            <a:ext cx="214313" cy="206693"/>
          </a:xfrm>
          <a:custGeom>
            <a:avLst/>
            <a:gdLst/>
            <a:ahLst/>
            <a:cxnLst/>
            <a:rect l="l" t="t" r="r" b="b"/>
            <a:pathLst>
              <a:path w="285750" h="275590">
                <a:moveTo>
                  <a:pt x="143256" y="0"/>
                </a:moveTo>
                <a:lnTo>
                  <a:pt x="96648" y="6735"/>
                </a:lnTo>
                <a:lnTo>
                  <a:pt x="57157" y="25705"/>
                </a:lnTo>
                <a:lnTo>
                  <a:pt x="26644" y="55050"/>
                </a:lnTo>
                <a:lnTo>
                  <a:pt x="6971" y="92914"/>
                </a:lnTo>
                <a:lnTo>
                  <a:pt x="0" y="137439"/>
                </a:lnTo>
                <a:lnTo>
                  <a:pt x="6971" y="181973"/>
                </a:lnTo>
                <a:lnTo>
                  <a:pt x="26644" y="219859"/>
                </a:lnTo>
                <a:lnTo>
                  <a:pt x="57157" y="249231"/>
                </a:lnTo>
                <a:lnTo>
                  <a:pt x="96648" y="268222"/>
                </a:lnTo>
                <a:lnTo>
                  <a:pt x="143256" y="274967"/>
                </a:lnTo>
                <a:lnTo>
                  <a:pt x="189486" y="268266"/>
                </a:lnTo>
                <a:lnTo>
                  <a:pt x="228739" y="249362"/>
                </a:lnTo>
                <a:lnTo>
                  <a:pt x="237638" y="240779"/>
                </a:lnTo>
                <a:lnTo>
                  <a:pt x="143256" y="240779"/>
                </a:lnTo>
                <a:lnTo>
                  <a:pt x="101415" y="233003"/>
                </a:lnTo>
                <a:lnTo>
                  <a:pt x="68183" y="211431"/>
                </a:lnTo>
                <a:lnTo>
                  <a:pt x="46261" y="178698"/>
                </a:lnTo>
                <a:lnTo>
                  <a:pt x="38354" y="137439"/>
                </a:lnTo>
                <a:lnTo>
                  <a:pt x="46261" y="96208"/>
                </a:lnTo>
                <a:lnTo>
                  <a:pt x="68183" y="63499"/>
                </a:lnTo>
                <a:lnTo>
                  <a:pt x="101415" y="41945"/>
                </a:lnTo>
                <a:lnTo>
                  <a:pt x="143256" y="34175"/>
                </a:lnTo>
                <a:lnTo>
                  <a:pt x="237626" y="34175"/>
                </a:lnTo>
                <a:lnTo>
                  <a:pt x="228739" y="25606"/>
                </a:lnTo>
                <a:lnTo>
                  <a:pt x="189486" y="6702"/>
                </a:lnTo>
                <a:lnTo>
                  <a:pt x="143256" y="0"/>
                </a:lnTo>
                <a:close/>
              </a:path>
              <a:path w="285750" h="275590">
                <a:moveTo>
                  <a:pt x="237626" y="34175"/>
                </a:moveTo>
                <a:lnTo>
                  <a:pt x="143256" y="34175"/>
                </a:lnTo>
                <a:lnTo>
                  <a:pt x="184610" y="41945"/>
                </a:lnTo>
                <a:lnTo>
                  <a:pt x="217603" y="63499"/>
                </a:lnTo>
                <a:lnTo>
                  <a:pt x="239444" y="96208"/>
                </a:lnTo>
                <a:lnTo>
                  <a:pt x="247345" y="137439"/>
                </a:lnTo>
                <a:lnTo>
                  <a:pt x="239444" y="178698"/>
                </a:lnTo>
                <a:lnTo>
                  <a:pt x="217603" y="211431"/>
                </a:lnTo>
                <a:lnTo>
                  <a:pt x="184610" y="233003"/>
                </a:lnTo>
                <a:lnTo>
                  <a:pt x="143256" y="240779"/>
                </a:lnTo>
                <a:lnTo>
                  <a:pt x="237638" y="240779"/>
                </a:lnTo>
                <a:lnTo>
                  <a:pt x="259121" y="220057"/>
                </a:lnTo>
                <a:lnTo>
                  <a:pt x="278739" y="182149"/>
                </a:lnTo>
                <a:lnTo>
                  <a:pt x="285699" y="137439"/>
                </a:lnTo>
                <a:lnTo>
                  <a:pt x="278739" y="92782"/>
                </a:lnTo>
                <a:lnTo>
                  <a:pt x="259121" y="54902"/>
                </a:lnTo>
                <a:lnTo>
                  <a:pt x="237626" y="3417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10520410" y="5787208"/>
            <a:ext cx="386715" cy="206693"/>
          </a:xfrm>
          <a:custGeom>
            <a:avLst/>
            <a:gdLst/>
            <a:ahLst/>
            <a:cxnLst/>
            <a:rect l="l" t="t" r="r" b="b"/>
            <a:pathLst>
              <a:path w="515619" h="275590">
                <a:moveTo>
                  <a:pt x="244551" y="41795"/>
                </a:moveTo>
                <a:lnTo>
                  <a:pt x="224078" y="23622"/>
                </a:lnTo>
                <a:lnTo>
                  <a:pt x="199859" y="10553"/>
                </a:lnTo>
                <a:lnTo>
                  <a:pt x="172453" y="2654"/>
                </a:lnTo>
                <a:lnTo>
                  <a:pt x="142417" y="0"/>
                </a:lnTo>
                <a:lnTo>
                  <a:pt x="96202" y="6667"/>
                </a:lnTo>
                <a:lnTo>
                  <a:pt x="56959" y="25488"/>
                </a:lnTo>
                <a:lnTo>
                  <a:pt x="26568" y="54724"/>
                </a:lnTo>
                <a:lnTo>
                  <a:pt x="6959" y="92621"/>
                </a:lnTo>
                <a:lnTo>
                  <a:pt x="0" y="137439"/>
                </a:lnTo>
                <a:lnTo>
                  <a:pt x="6946" y="182270"/>
                </a:lnTo>
                <a:lnTo>
                  <a:pt x="26555" y="220192"/>
                </a:lnTo>
                <a:lnTo>
                  <a:pt x="56883" y="249453"/>
                </a:lnTo>
                <a:lnTo>
                  <a:pt x="96012" y="268300"/>
                </a:lnTo>
                <a:lnTo>
                  <a:pt x="142062" y="274967"/>
                </a:lnTo>
                <a:lnTo>
                  <a:pt x="172300" y="272249"/>
                </a:lnTo>
                <a:lnTo>
                  <a:pt x="199821" y="264210"/>
                </a:lnTo>
                <a:lnTo>
                  <a:pt x="224078" y="250977"/>
                </a:lnTo>
                <a:lnTo>
                  <a:pt x="244551" y="232702"/>
                </a:lnTo>
                <a:lnTo>
                  <a:pt x="219646" y="208521"/>
                </a:lnTo>
                <a:lnTo>
                  <a:pt x="203225" y="222770"/>
                </a:lnTo>
                <a:lnTo>
                  <a:pt x="185102" y="232841"/>
                </a:lnTo>
                <a:lnTo>
                  <a:pt x="165341" y="238810"/>
                </a:lnTo>
                <a:lnTo>
                  <a:pt x="143979" y="240779"/>
                </a:lnTo>
                <a:lnTo>
                  <a:pt x="101866" y="233006"/>
                </a:lnTo>
                <a:lnTo>
                  <a:pt x="68402" y="211429"/>
                </a:lnTo>
                <a:lnTo>
                  <a:pt x="46316" y="178701"/>
                </a:lnTo>
                <a:lnTo>
                  <a:pt x="38354" y="137439"/>
                </a:lnTo>
                <a:lnTo>
                  <a:pt x="46316" y="96202"/>
                </a:lnTo>
                <a:lnTo>
                  <a:pt x="68402" y="63500"/>
                </a:lnTo>
                <a:lnTo>
                  <a:pt x="101866" y="41948"/>
                </a:lnTo>
                <a:lnTo>
                  <a:pt x="143979" y="34175"/>
                </a:lnTo>
                <a:lnTo>
                  <a:pt x="165341" y="36080"/>
                </a:lnTo>
                <a:lnTo>
                  <a:pt x="185102" y="41897"/>
                </a:lnTo>
                <a:lnTo>
                  <a:pt x="203225" y="51816"/>
                </a:lnTo>
                <a:lnTo>
                  <a:pt x="219646" y="66014"/>
                </a:lnTo>
                <a:lnTo>
                  <a:pt x="244551" y="41795"/>
                </a:lnTo>
                <a:close/>
              </a:path>
              <a:path w="515619" h="275590">
                <a:moveTo>
                  <a:pt x="515010" y="41795"/>
                </a:moveTo>
                <a:lnTo>
                  <a:pt x="494538" y="23622"/>
                </a:lnTo>
                <a:lnTo>
                  <a:pt x="470293" y="10553"/>
                </a:lnTo>
                <a:lnTo>
                  <a:pt x="442887" y="2654"/>
                </a:lnTo>
                <a:lnTo>
                  <a:pt x="412864" y="0"/>
                </a:lnTo>
                <a:lnTo>
                  <a:pt x="366649" y="6667"/>
                </a:lnTo>
                <a:lnTo>
                  <a:pt x="327393" y="25488"/>
                </a:lnTo>
                <a:lnTo>
                  <a:pt x="297014" y="54724"/>
                </a:lnTo>
                <a:lnTo>
                  <a:pt x="277393" y="92621"/>
                </a:lnTo>
                <a:lnTo>
                  <a:pt x="270433" y="137439"/>
                </a:lnTo>
                <a:lnTo>
                  <a:pt x="277393" y="182270"/>
                </a:lnTo>
                <a:lnTo>
                  <a:pt x="296989" y="220192"/>
                </a:lnTo>
                <a:lnTo>
                  <a:pt x="327329" y="249453"/>
                </a:lnTo>
                <a:lnTo>
                  <a:pt x="366483" y="268300"/>
                </a:lnTo>
                <a:lnTo>
                  <a:pt x="412546" y="274967"/>
                </a:lnTo>
                <a:lnTo>
                  <a:pt x="442747" y="272249"/>
                </a:lnTo>
                <a:lnTo>
                  <a:pt x="470255" y="264210"/>
                </a:lnTo>
                <a:lnTo>
                  <a:pt x="494525" y="250977"/>
                </a:lnTo>
                <a:lnTo>
                  <a:pt x="515010" y="232702"/>
                </a:lnTo>
                <a:lnTo>
                  <a:pt x="490118" y="208521"/>
                </a:lnTo>
                <a:lnTo>
                  <a:pt x="473684" y="222770"/>
                </a:lnTo>
                <a:lnTo>
                  <a:pt x="455561" y="232841"/>
                </a:lnTo>
                <a:lnTo>
                  <a:pt x="435800" y="238810"/>
                </a:lnTo>
                <a:lnTo>
                  <a:pt x="414413" y="240779"/>
                </a:lnTo>
                <a:lnTo>
                  <a:pt x="372287" y="233006"/>
                </a:lnTo>
                <a:lnTo>
                  <a:pt x="338823" y="211429"/>
                </a:lnTo>
                <a:lnTo>
                  <a:pt x="316750" y="178701"/>
                </a:lnTo>
                <a:lnTo>
                  <a:pt x="308787" y="137439"/>
                </a:lnTo>
                <a:lnTo>
                  <a:pt x="316750" y="96202"/>
                </a:lnTo>
                <a:lnTo>
                  <a:pt x="338823" y="63500"/>
                </a:lnTo>
                <a:lnTo>
                  <a:pt x="372287" y="41948"/>
                </a:lnTo>
                <a:lnTo>
                  <a:pt x="414413" y="34175"/>
                </a:lnTo>
                <a:lnTo>
                  <a:pt x="435800" y="36080"/>
                </a:lnTo>
                <a:lnTo>
                  <a:pt x="455561" y="41897"/>
                </a:lnTo>
                <a:lnTo>
                  <a:pt x="473684" y="51816"/>
                </a:lnTo>
                <a:lnTo>
                  <a:pt x="490118" y="66014"/>
                </a:lnTo>
                <a:lnTo>
                  <a:pt x="515010" y="41795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10957928" y="5789487"/>
            <a:ext cx="174308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33" y="0"/>
                </a:moveTo>
                <a:lnTo>
                  <a:pt x="197040" y="0"/>
                </a:lnTo>
                <a:lnTo>
                  <a:pt x="38036" y="207352"/>
                </a:lnTo>
                <a:lnTo>
                  <a:pt x="38036" y="0"/>
                </a:lnTo>
                <a:lnTo>
                  <a:pt x="0" y="0"/>
                </a:lnTo>
                <a:lnTo>
                  <a:pt x="0" y="268833"/>
                </a:lnTo>
                <a:lnTo>
                  <a:pt x="35344" y="268833"/>
                </a:lnTo>
                <a:lnTo>
                  <a:pt x="194703" y="61899"/>
                </a:lnTo>
                <a:lnTo>
                  <a:pt x="194703" y="268833"/>
                </a:lnTo>
                <a:lnTo>
                  <a:pt x="232333" y="268833"/>
                </a:lnTo>
                <a:lnTo>
                  <a:pt x="232333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11183819" y="5789487"/>
            <a:ext cx="174308" cy="201930"/>
          </a:xfrm>
          <a:custGeom>
            <a:avLst/>
            <a:gdLst/>
            <a:ahLst/>
            <a:cxnLst/>
            <a:rect l="l" t="t" r="r" b="b"/>
            <a:pathLst>
              <a:path w="232409" h="269240">
                <a:moveTo>
                  <a:pt x="232359" y="0"/>
                </a:moveTo>
                <a:lnTo>
                  <a:pt x="196977" y="0"/>
                </a:lnTo>
                <a:lnTo>
                  <a:pt x="37998" y="207352"/>
                </a:lnTo>
                <a:lnTo>
                  <a:pt x="37998" y="0"/>
                </a:lnTo>
                <a:lnTo>
                  <a:pt x="0" y="0"/>
                </a:lnTo>
                <a:lnTo>
                  <a:pt x="0" y="268833"/>
                </a:lnTo>
                <a:lnTo>
                  <a:pt x="35306" y="268833"/>
                </a:lnTo>
                <a:lnTo>
                  <a:pt x="194678" y="61899"/>
                </a:lnTo>
                <a:lnTo>
                  <a:pt x="194678" y="268833"/>
                </a:lnTo>
                <a:lnTo>
                  <a:pt x="232359" y="268833"/>
                </a:lnTo>
                <a:lnTo>
                  <a:pt x="232359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11201277" y="5434375"/>
            <a:ext cx="143351" cy="21431"/>
          </a:xfrm>
          <a:custGeom>
            <a:avLst/>
            <a:gdLst/>
            <a:ahLst/>
            <a:cxnLst/>
            <a:rect l="l" t="t" r="r" b="b"/>
            <a:pathLst>
              <a:path w="191134" h="28575">
                <a:moveTo>
                  <a:pt x="190601" y="0"/>
                </a:moveTo>
                <a:lnTo>
                  <a:pt x="0" y="0"/>
                </a:lnTo>
                <a:lnTo>
                  <a:pt x="0" y="28359"/>
                </a:lnTo>
                <a:lnTo>
                  <a:pt x="190601" y="28359"/>
                </a:lnTo>
                <a:lnTo>
                  <a:pt x="190601" y="0"/>
                </a:lnTo>
                <a:close/>
              </a:path>
            </a:pathLst>
          </a:custGeom>
          <a:solidFill>
            <a:srgbClr val="61606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 txBox="1"/>
          <p:nvPr/>
        </p:nvSpPr>
        <p:spPr>
          <a:xfrm>
            <a:off x="262759" y="1295400"/>
            <a:ext cx="5948856" cy="1712777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9525" marR="3810" algn="ctr">
              <a:lnSpc>
                <a:spcPts val="3300"/>
              </a:lnSpc>
              <a:spcBef>
                <a:spcPts val="435"/>
              </a:spcBef>
              <a:tabLst>
                <a:tab pos="799624" algn="l"/>
                <a:tab pos="2195036" algn="l"/>
                <a:tab pos="2326481" algn="l"/>
                <a:tab pos="3343275" algn="l"/>
              </a:tabLst>
            </a:pPr>
            <a:r>
              <a:rPr lang="ru-RU" sz="2400" spc="-10" dirty="0" smtClean="0">
                <a:solidFill>
                  <a:srgbClr val="594F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+mj-ea"/>
                <a:cs typeface="MyriadPro-Cond"/>
              </a:rPr>
              <a:t>ПРЕДОСТАВЛЕНИЕ УСЛУГ ПО САНАТОРНО-КУРОРТНОМУ ЛЕЧЕНИЮ И МЕДИЦИНСКОЙ РЕАБИЛИТАЦИИ УЧАСТНИКАМ СВО</a:t>
            </a:r>
            <a:endParaRPr sz="2400" spc="-10" dirty="0">
              <a:solidFill>
                <a:srgbClr val="594F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/>
              <a:ea typeface="+mj-ea"/>
              <a:cs typeface="MyriadPro-Cond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2875317"/>
            <a:ext cx="4404877" cy="3140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7"/>
            <a:ext cx="1200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586" y="6299202"/>
            <a:ext cx="10896000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0442" y="1196752"/>
            <a:ext cx="5544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болезни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уха и сосцевидного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отростка</a:t>
            </a:r>
            <a:endParaRPr lang="ru-RU" sz="1600" b="1" dirty="0">
              <a:latin typeface="Monserrat"/>
            </a:endParaRPr>
          </a:p>
        </p:txBody>
      </p:sp>
      <p:sp>
        <p:nvSpPr>
          <p:cNvPr id="18" name="Подзаголовок 2"/>
          <p:cNvSpPr>
            <a:spLocks noGrp="1"/>
          </p:cNvSpPr>
          <p:nvPr/>
        </p:nvSpPr>
        <p:spPr bwMode="auto">
          <a:xfrm>
            <a:off x="1672975" y="322785"/>
            <a:ext cx="9411144" cy="87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«Туманный»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655111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Республика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Хакасия, г. Сорск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 (39033) 2-21-04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 info@tumannet.ru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3968" y="29099"/>
            <a:ext cx="1057867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1" y="165124"/>
            <a:ext cx="863457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1253" y="1196752"/>
            <a:ext cx="5732062" cy="316835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M:\Представление\QR URL на сайт ЦР Тума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903" y="5085185"/>
            <a:ext cx="1057413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4448" y="2627040"/>
            <a:ext cx="5765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serrat"/>
              </a:rPr>
              <a:t>Природные факторы: </a:t>
            </a:r>
            <a:r>
              <a:rPr lang="ru-RU" sz="14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400" dirty="0" smtClean="0">
                <a:solidFill>
                  <a:prstClr val="black"/>
                </a:solidFill>
              </a:rPr>
              <a:t>грязь</a:t>
            </a:r>
            <a:endParaRPr lang="ru-RU" sz="1400" b="1" dirty="0">
              <a:latin typeface="Monserra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5102" y="2996952"/>
            <a:ext cx="5490810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спелиолечение</a:t>
            </a:r>
            <a:r>
              <a:rPr lang="ru-RU" dirty="0" smtClean="0"/>
              <a:t>, 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фитолечение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физиолечение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о</a:t>
            </a:r>
            <a:r>
              <a:rPr lang="ru-RU" dirty="0" err="1" smtClean="0"/>
              <a:t>зонотерапия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бассейны,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массаж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920" y="6021289"/>
            <a:ext cx="842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Киреева Лиана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Николаевна, тел.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8-39033-22-117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8-950-304-78-43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L.kireeva@tumannet.ru</a:t>
            </a:r>
          </a:p>
        </p:txBody>
      </p:sp>
    </p:spTree>
    <p:extLst>
      <p:ext uri="{BB962C8B-B14F-4D97-AF65-F5344CB8AC3E}">
        <p14:creationId xmlns:p14="http://schemas.microsoft.com/office/powerpoint/2010/main" xmlns="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2EB0EE6-88E4-AE43-8B29-37E1CE9CF1B4}"/>
              </a:ext>
            </a:extLst>
          </p:cNvPr>
          <p:cNvGrpSpPr/>
          <p:nvPr/>
        </p:nvGrpSpPr>
        <p:grpSpPr>
          <a:xfrm>
            <a:off x="656766" y="218752"/>
            <a:ext cx="747492" cy="891591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D53E82DD-E365-C94D-B11A-ED4C07D129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C5ADE9B5-9521-B848-B553-59E7EF1E59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BCAE771C-06BB-A244-B590-DC3ED4E1D4A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D46ACD2B-30CD-7C4D-9DA3-AB7D00F53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6C50B395-FDF4-3C4D-95FC-9E70832235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526652BD-0C42-3441-B756-2847CB62CA9A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05D04FEC-959F-1F4C-A594-EC031C000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93A9EE60-EC74-B24C-A7C5-65F80A2315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1463AF25-1166-4249-BAF8-D27A90377D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F47BD7D0-650B-7B40-9D90-3405098FE8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13ABC483-C270-4640-A3A8-34A40D7D2BE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981907B2-7121-AB4C-92DA-37E8EDA4BB3A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EC833597-3DF2-464E-8B56-257B628E8F6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70" name="AutoShape 2" descr="Правила работы с документами. Профессиональный ресурс по делопроизводству и  документооборот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26772" y="195943"/>
            <a:ext cx="924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tserrat"/>
              </a:rPr>
              <a:t>ОПЛАТА ПРОЕЗДА К МЕСТУ ЛЕЧЕНИЯ И ОБРАТНО </a:t>
            </a:r>
            <a:endParaRPr lang="ru-RU" sz="28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971" y="1262744"/>
            <a:ext cx="1151708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Оплата проезда к месту лечения и обратно (в виде компенсации фактических расходов, подтвержденных проездными документами) будет осуществляться на основании заявления участника СВО о компенсации стоимости проезда к месту лечения в реабилитационном центре и обратно. Заявление подается в ТО СФР и оплачивается Центром реабилитации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на железнодорожном транспорте общего пользования – в поездах дальнего следования всех типов, в том числе фирменных поездах, вагонах всех категорий, за исключением спальных вагонов с двухместными купе и вагонов повышенной комфортности, и поездах пригородного сообщении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на морском транспорте - на местах IV и V категории кают судов транспортных линий (при наличии на судне), а при отсутствии спальных мест - на сидячих местах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на внутреннем водном транспорте - на местах III категории кают судов транспортных маршрутов (при наличии на судне), а при отсутствии спальных мест - на сидячих местах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на автомобильном транспорте общего пользования (кроме такси</a:t>
            </a:r>
            <a:r>
              <a:rPr lang="ru-RU" sz="1600" b="1" dirty="0" smtClean="0">
                <a:solidFill>
                  <a:srgbClr val="002060"/>
                </a:solidFill>
              </a:rPr>
              <a:t>);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на воздушном транспорте - в салоне экономического класса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2060"/>
                </a:solidFill>
              </a:rPr>
              <a:t> на личном автомобильном транспорте – не выше стоимости, рассчитанной на основе базовых норм расхода топлива для автомобилей общего назначения, установленных Министерством транспорта РФ для соответствующих транспортных средств, и протяженности кратчайшего маршрута следования к месту лечения и обратно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2EB0EE6-88E4-AE43-8B29-37E1CE9CF1B4}"/>
              </a:ext>
            </a:extLst>
          </p:cNvPr>
          <p:cNvGrpSpPr/>
          <p:nvPr/>
        </p:nvGrpSpPr>
        <p:grpSpPr>
          <a:xfrm>
            <a:off x="656766" y="218752"/>
            <a:ext cx="747492" cy="891591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D53E82DD-E365-C94D-B11A-ED4C07D129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C5ADE9B5-9521-B848-B553-59E7EF1E59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BCAE771C-06BB-A244-B590-DC3ED4E1D4A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D46ACD2B-30CD-7C4D-9DA3-AB7D00F53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6C50B395-FDF4-3C4D-95FC-9E70832235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526652BD-0C42-3441-B756-2847CB62CA9A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05D04FEC-959F-1F4C-A594-EC031C000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93A9EE60-EC74-B24C-A7C5-65F80A2315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1463AF25-1166-4249-BAF8-D27A90377D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F47BD7D0-650B-7B40-9D90-3405098FE8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13ABC483-C270-4640-A3A8-34A40D7D2BE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981907B2-7121-AB4C-92DA-37E8EDA4BB3A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EC833597-3DF2-464E-8B56-257B628E8F6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70" name="AutoShape 2" descr="Правила работы с документами. Профессиональный ресурс по делопроизводству и  документооборот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26772" y="195943"/>
            <a:ext cx="924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5" dirty="0" smtClean="0">
                <a:solidFill>
                  <a:srgbClr val="7030A0"/>
                </a:solidFill>
              </a:rPr>
              <a:t>ОСНОВАНИЕ ПРЕДОСТАВЛЕНИЯ УСЛУГ</a:t>
            </a:r>
            <a:endParaRPr lang="ru-RU" sz="28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1486" y="3113312"/>
            <a:ext cx="10417628" cy="1556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Постановление Правительства Российской Федерации от 28.12.2024г. № 1960 «Об утверждении Правил предоставления и оплаты услуг по санаторно-курортному лечению, медицинской реабилитации лиц, указанных в части 10 статьи 7 Федерального закона «О бюджете Фонда пенсионного и социального страхования  Российской Федерации на 2025 год…»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4514" y="5018314"/>
            <a:ext cx="10156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Услуга предоставляется Фондом пенсионного и социального страхования Российской Федерации с 01.01.2025 года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9715" y="1338941"/>
            <a:ext cx="10417628" cy="1556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Федеральный закон от 30.11.2024г. № 423 «О бюджете Фонда пенсионного и социального страхования  Российской Федерации на 2025 год и  плановый период 2026 и 2027 годов»»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2EB0EE6-88E4-AE43-8B29-37E1CE9CF1B4}"/>
              </a:ext>
            </a:extLst>
          </p:cNvPr>
          <p:cNvGrpSpPr/>
          <p:nvPr/>
        </p:nvGrpSpPr>
        <p:grpSpPr>
          <a:xfrm>
            <a:off x="656766" y="218752"/>
            <a:ext cx="747492" cy="891591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D53E82DD-E365-C94D-B11A-ED4C07D129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C5ADE9B5-9521-B848-B553-59E7EF1E59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BCAE771C-06BB-A244-B590-DC3ED4E1D4A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D46ACD2B-30CD-7C4D-9DA3-AB7D00F53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6C50B395-FDF4-3C4D-95FC-9E70832235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526652BD-0C42-3441-B756-2847CB62CA9A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05D04FEC-959F-1F4C-A594-EC031C000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93A9EE60-EC74-B24C-A7C5-65F80A2315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1463AF25-1166-4249-BAF8-D27A90377D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F47BD7D0-650B-7B40-9D90-3405098FE8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13ABC483-C270-4640-A3A8-34A40D7D2BE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981907B2-7121-AB4C-92DA-37E8EDA4BB3A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EC833597-3DF2-464E-8B56-257B628E8F6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70" name="AutoShape 2" descr="Правила работы с документами. Профессиональный ресурс по делопроизводству и  документооборот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26771" y="195943"/>
            <a:ext cx="990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35" dirty="0" smtClean="0">
                <a:solidFill>
                  <a:srgbClr val="7030A0"/>
                </a:solidFill>
              </a:rPr>
              <a:t>КРУГ ЛИЦ, ИМЕЮЩИХ ПРАВО НА ПОЛУЧЕНИЕ УСЛУГ</a:t>
            </a:r>
            <a:endParaRPr lang="ru-RU" sz="28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0715" y="1306285"/>
            <a:ext cx="10341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Ветераны боевых действий, принимавшие участие в специальной военной операции и </a:t>
            </a:r>
            <a:r>
              <a:rPr lang="ru-RU" sz="2000" b="1" u="sng" dirty="0" smtClean="0">
                <a:solidFill>
                  <a:srgbClr val="002060"/>
                </a:solidFill>
              </a:rPr>
              <a:t>завершившие правоотношения с силовыми ведомствами</a:t>
            </a:r>
            <a:r>
              <a:rPr lang="ru-RU" sz="2000" b="1" dirty="0" smtClean="0">
                <a:solidFill>
                  <a:srgbClr val="002060"/>
                </a:solidFill>
              </a:rPr>
              <a:t>, из числа военнослужащих, </a:t>
            </a:r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проходивших военную службу в Вооруженных Силах Российской Федерации, лиц, находившихся на военной службе в войсках национальной гвардии Российской Федерации, в воинских формированиях и органах, указанных в пункте 6 статьи 1 Федерального закона от 31 мая 1996 г. № 61-ФЗ «Об обороне»: 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призванных на военную службу по мобилизации;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 заключивших контракт в соответствии с пунктом 7 статьи 38 Федерального закона от 28 марта 1998 г. № 53-ФЗ «О воинской обязанности и военной службе»;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 заключивших контракт о добровольном содействии в выполнении задач, возложенных на Вооруженные Силы Российской Федерации или войска национальной гвардии Российской Федерации 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2EB0EE6-88E4-AE43-8B29-37E1CE9CF1B4}"/>
              </a:ext>
            </a:extLst>
          </p:cNvPr>
          <p:cNvGrpSpPr/>
          <p:nvPr/>
        </p:nvGrpSpPr>
        <p:grpSpPr>
          <a:xfrm>
            <a:off x="656766" y="218752"/>
            <a:ext cx="747492" cy="891591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D53E82DD-E365-C94D-B11A-ED4C07D129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C5ADE9B5-9521-B848-B553-59E7EF1E59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BCAE771C-06BB-A244-B590-DC3ED4E1D4A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D46ACD2B-30CD-7C4D-9DA3-AB7D00F53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6C50B395-FDF4-3C4D-95FC-9E70832235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526652BD-0C42-3441-B756-2847CB62CA9A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05D04FEC-959F-1F4C-A594-EC031C000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93A9EE60-EC74-B24C-A7C5-65F80A2315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1463AF25-1166-4249-BAF8-D27A90377D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F47BD7D0-650B-7B40-9D90-3405098FE8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13ABC483-C270-4640-A3A8-34A40D7D2BE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981907B2-7121-AB4C-92DA-37E8EDA4BB3A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EC833597-3DF2-464E-8B56-257B628E8F6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70" name="AutoShape 2" descr="Правила работы с документами. Профессиональный ресурс по делопроизводству и  документооборот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26772" y="195943"/>
            <a:ext cx="924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tserrat"/>
              </a:rPr>
              <a:t>ДОКУМЕНТЫ ДЛЯ ПРЕДОСТАВЛЕНИЯ УСЛУГ</a:t>
            </a:r>
            <a:endParaRPr lang="ru-RU" sz="28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2257" y="1240971"/>
            <a:ext cx="110054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Заявление;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О факте прекращения воинской службы (увольнения, демобилизации, комиссования и т.д.) – справка военного комиссариата, выписка из приказа воинской части, военный билет;</a:t>
            </a:r>
          </a:p>
          <a:p>
            <a:pPr algn="just">
              <a:buFont typeface="Wingdings" pitchFamily="2" charset="2"/>
              <a:buChar char="§"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Об участии в СВО – справка силового ведомства (можно получить через </a:t>
            </a:r>
            <a:r>
              <a:rPr lang="ru-RU" b="1" dirty="0" err="1" smtClean="0">
                <a:solidFill>
                  <a:srgbClr val="002060"/>
                </a:solidFill>
              </a:rPr>
              <a:t>Госуслуги</a:t>
            </a:r>
            <a:r>
              <a:rPr lang="ru-RU" b="1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itchFamily="2" charset="2"/>
              <a:buChar char="§"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О статусе заявителя – удостоверение Ветерана боевых действий;</a:t>
            </a:r>
          </a:p>
          <a:p>
            <a:pPr algn="just">
              <a:buFont typeface="Wingdings" pitchFamily="2" charset="2"/>
              <a:buChar char="§"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 Медицинские документы: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для санаторно-курортного лечения </a:t>
            </a:r>
            <a:r>
              <a:rPr lang="ru-RU" b="1" dirty="0" smtClean="0">
                <a:solidFill>
                  <a:srgbClr val="002060"/>
                </a:solidFill>
              </a:rPr>
              <a:t>– справка по форме 70У и санаторно-курортная карта.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Оригинал справки 70У  прилагается к заявлению (по запросу участника СВО ему может быть сделана и выдана копия справки). Санаторно-курортная карта представляется участников СВО в Центр реабилитации.</a:t>
            </a:r>
          </a:p>
          <a:p>
            <a:pPr algn="just"/>
            <a:r>
              <a:rPr lang="ru-RU" b="1" u="sng" dirty="0" smtClean="0">
                <a:solidFill>
                  <a:srgbClr val="002060"/>
                </a:solidFill>
              </a:rPr>
              <a:t>для медицинской реабилитации </a:t>
            </a:r>
            <a:r>
              <a:rPr lang="ru-RU" b="1" dirty="0" smtClean="0">
                <a:solidFill>
                  <a:srgbClr val="002060"/>
                </a:solidFill>
              </a:rPr>
              <a:t>– направление с медицинскими показаниями от лечащего врача.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Оригинал направления остается у участника СВО и представляется им в Центр реабилитации, к заявлению прилагается копия.</a:t>
            </a:r>
          </a:p>
          <a:p>
            <a:pPr algn="just"/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!</a:t>
            </a:r>
            <a:r>
              <a:rPr lang="ru-RU" b="1" dirty="0" smtClean="0">
                <a:solidFill>
                  <a:srgbClr val="002060"/>
                </a:solidFill>
              </a:rPr>
              <a:t> В случае отсутствия </a:t>
            </a:r>
            <a:r>
              <a:rPr lang="ru-RU" b="1" dirty="0" smtClean="0">
                <a:solidFill>
                  <a:srgbClr val="002060"/>
                </a:solidFill>
              </a:rPr>
              <a:t>у </a:t>
            </a:r>
            <a:r>
              <a:rPr lang="ru-RU" b="1" dirty="0" smtClean="0">
                <a:solidFill>
                  <a:srgbClr val="002060"/>
                </a:solidFill>
              </a:rPr>
              <a:t>участника СВО медицинских документов территориальный орган СФР в течение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3 рабочих дней запрашивает их у медицинской организации.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2EB0EE6-88E4-AE43-8B29-37E1CE9CF1B4}"/>
              </a:ext>
            </a:extLst>
          </p:cNvPr>
          <p:cNvGrpSpPr/>
          <p:nvPr/>
        </p:nvGrpSpPr>
        <p:grpSpPr>
          <a:xfrm>
            <a:off x="656766" y="218752"/>
            <a:ext cx="747492" cy="891591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D53E82DD-E365-C94D-B11A-ED4C07D129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C5ADE9B5-9521-B848-B553-59E7EF1E59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BCAE771C-06BB-A244-B590-DC3ED4E1D4A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D46ACD2B-30CD-7C4D-9DA3-AB7D00F53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6C50B395-FDF4-3C4D-95FC-9E70832235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526652BD-0C42-3441-B756-2847CB62CA9A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05D04FEC-959F-1F4C-A594-EC031C000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93A9EE60-EC74-B24C-A7C5-65F80A2315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1463AF25-1166-4249-BAF8-D27A90377D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F47BD7D0-650B-7B40-9D90-3405098FE8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13ABC483-C270-4640-A3A8-34A40D7D2BE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981907B2-7121-AB4C-92DA-37E8EDA4BB3A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EC833597-3DF2-464E-8B56-257B628E8F6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70" name="AutoShape 2" descr="Правила работы с документами. Профессиональный ресурс по делопроизводству и  документооборот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26772" y="195943"/>
            <a:ext cx="924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tserrat"/>
              </a:rPr>
              <a:t>КАК ОБРАТИТЬСЯ ЗА УСЛУГОЙ</a:t>
            </a:r>
            <a:endParaRPr lang="ru-RU" sz="28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172" y="1937658"/>
            <a:ext cx="112775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через Единый портал предоставления </a:t>
            </a:r>
            <a:r>
              <a:rPr lang="ru-RU" sz="2000" b="1" dirty="0" err="1" smtClean="0">
                <a:solidFill>
                  <a:srgbClr val="002060"/>
                </a:solidFill>
              </a:rPr>
              <a:t>госуслуг</a:t>
            </a:r>
            <a:r>
              <a:rPr lang="ru-RU" sz="2000" b="1" dirty="0" smtClean="0">
                <a:solidFill>
                  <a:srgbClr val="002060"/>
                </a:solidFill>
              </a:rPr>
              <a:t> (в форме электронного документа) </a:t>
            </a:r>
            <a:r>
              <a:rPr lang="ru-RU" sz="2000" b="1" dirty="0" smtClean="0">
                <a:solidFill>
                  <a:srgbClr val="FF0000"/>
                </a:solidFill>
              </a:rPr>
              <a:t>с 01.03.2025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в клиентской службе СФР (в форме документа на бумажном носителе);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через МФЦ (в форме документа на бумажном носителе);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</a:rPr>
              <a:t> через медицинскую организацию (в случае выявления медицинской организацией в ходе получения участником СВО медицинской помощи или в рамках диспансерного наблюдения медицинских показаний к прохождению участником СВО СКЛ, медицинской реабилитации и при наличии добровольного информированного согласия участника СВО).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32EB0EE6-88E4-AE43-8B29-37E1CE9CF1B4}"/>
              </a:ext>
            </a:extLst>
          </p:cNvPr>
          <p:cNvGrpSpPr/>
          <p:nvPr/>
        </p:nvGrpSpPr>
        <p:grpSpPr>
          <a:xfrm>
            <a:off x="656766" y="218752"/>
            <a:ext cx="747492" cy="891591"/>
            <a:chOff x="634994" y="480009"/>
            <a:chExt cx="914452" cy="107552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xmlns="" id="{D53E82DD-E365-C94D-B11A-ED4C07D129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C5ADE9B5-9521-B848-B553-59E7EF1E59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8" name="object 5">
              <a:extLst>
                <a:ext uri="{FF2B5EF4-FFF2-40B4-BE49-F238E27FC236}">
                  <a16:creationId xmlns:a16="http://schemas.microsoft.com/office/drawing/2014/main" xmlns="" id="{BCAE771C-06BB-A244-B590-DC3ED4E1D4A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D46ACD2B-30CD-7C4D-9DA3-AB7D00F5316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xmlns="" id="{6C50B395-FDF4-3C4D-95FC-9E70832235A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xmlns="" id="{526652BD-0C42-3441-B756-2847CB62CA9A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xmlns="" id="{05D04FEC-959F-1F4C-A594-EC031C0004AD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3" name="object 10">
              <a:extLst>
                <a:ext uri="{FF2B5EF4-FFF2-40B4-BE49-F238E27FC236}">
                  <a16:creationId xmlns:a16="http://schemas.microsoft.com/office/drawing/2014/main" xmlns="" id="{93A9EE60-EC74-B24C-A7C5-65F80A2315C7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4" name="object 11">
              <a:extLst>
                <a:ext uri="{FF2B5EF4-FFF2-40B4-BE49-F238E27FC236}">
                  <a16:creationId xmlns:a16="http://schemas.microsoft.com/office/drawing/2014/main" xmlns="" id="{1463AF25-1166-4249-BAF8-D27A90377DD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F47BD7D0-650B-7B40-9D90-3405098FE888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xmlns="" id="{13ABC483-C270-4640-A3A8-34A40D7D2BE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7" name="object 14">
              <a:extLst>
                <a:ext uri="{FF2B5EF4-FFF2-40B4-BE49-F238E27FC236}">
                  <a16:creationId xmlns:a16="http://schemas.microsoft.com/office/drawing/2014/main" xmlns="" id="{981907B2-7121-AB4C-92DA-37E8EDA4BB3A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xmlns="" id="{EC833597-3DF2-464E-8B56-257B628E8F62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7170" name="AutoShape 2" descr="Правила работы с документами. Профессиональный ресурс по делопроизводству и  документооборот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926772" y="195943"/>
            <a:ext cx="924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Montserrat"/>
              </a:rPr>
              <a:t>ЦЕНТРЫ РЕАБИЛИТАЦИИ</a:t>
            </a:r>
            <a:endParaRPr lang="ru-RU" sz="2800" dirty="0">
              <a:solidFill>
                <a:srgbClr val="7030A0"/>
              </a:solidFill>
              <a:latin typeface="Montserra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315" y="1502229"/>
            <a:ext cx="10961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Предоставление услуг по лечению участникам СВО осуществляется 12 Центрами реабилитации СФР.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Для Иркутской области на текущий момент определено 4 Центра реабилитации: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</a:rPr>
              <a:t>Тараскуль</a:t>
            </a:r>
            <a:r>
              <a:rPr lang="ru-RU" b="1" dirty="0" smtClean="0">
                <a:solidFill>
                  <a:srgbClr val="002060"/>
                </a:solidFill>
              </a:rPr>
              <a:t>», «Ключи», «Омский» и «Туманный».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925287" y="2787952"/>
          <a:ext cx="1053737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142"/>
                <a:gridCol w="2231571"/>
                <a:gridCol w="498565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Сроки лечения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и реабилитации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Санаторно-курортное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лечение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21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день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Не более 1 раза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течение календарного года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Медицинская реабилитация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21-23 дня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Неоднократно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(по медицинским Показаниям)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542314" y="5181601"/>
            <a:ext cx="492034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Возможен комбинированный вариант услуги -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медицинская реабилитация + санаторно-курортное лечение по медицинским показаниям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8719457" y="4572000"/>
            <a:ext cx="348344" cy="466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45029" y="5192487"/>
            <a:ext cx="44740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Первоочередное обеспечение: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Участники СВО, удостоенные звания Героя Российской Федерации и инвалиды I группы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7"/>
            <a:ext cx="1200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586" y="6299202"/>
            <a:ext cx="10896000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23921" y="1268760"/>
            <a:ext cx="5724630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0912" y="342352"/>
            <a:ext cx="9123112" cy="92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ФБУ Центр реабилитации СФР «Тараскуль»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625058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г. Тюмень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п. Малый Тараскуль, ул. Санаторная, д. 10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(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3452) 39-57-11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e-mail: mail@taraskul72.ru</a:t>
            </a: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  <a:hlinkClick r:id="rId2"/>
              </a:rPr>
              <a:t>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5044" y="26626"/>
            <a:ext cx="784989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1" y="165124"/>
            <a:ext cx="863457" cy="84157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9218" name="Picture 2" descr="M:\Представление\QR URL на сайт ЦР Тараску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9060" y="5085185"/>
            <a:ext cx="1209832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0570" y="1396735"/>
            <a:ext cx="5410855" cy="3000744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5" name="TextBox 14"/>
          <p:cNvSpPr txBox="1"/>
          <p:nvPr/>
        </p:nvSpPr>
        <p:spPr>
          <a:xfrm>
            <a:off x="190575" y="2843238"/>
            <a:ext cx="864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102" y="3183419"/>
            <a:ext cx="5490810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 smtClean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ЛФК </a:t>
            </a:r>
            <a:r>
              <a:rPr lang="ru-RU" dirty="0"/>
              <a:t>в воде по системе реабилитации «Спринт</a:t>
            </a:r>
            <a:r>
              <a:rPr lang="ru-RU" dirty="0" smtClean="0"/>
              <a:t>»,</a:t>
            </a:r>
          </a:p>
          <a:p>
            <a:pPr>
              <a:lnSpc>
                <a:spcPct val="114000"/>
              </a:lnSpc>
            </a:pPr>
            <a:r>
              <a:rPr lang="ru-RU" dirty="0"/>
              <a:t>роботизированная разработка суставов </a:t>
            </a:r>
            <a:r>
              <a:rPr lang="ru-RU" dirty="0" smtClean="0"/>
              <a:t> </a:t>
            </a:r>
            <a:r>
              <a:rPr lang="ru-RU" dirty="0"/>
              <a:t>с биологической обратной </a:t>
            </a:r>
            <a:r>
              <a:rPr lang="ru-RU" dirty="0" smtClean="0"/>
              <a:t>связью</a:t>
            </a:r>
          </a:p>
          <a:p>
            <a:pPr>
              <a:lnSpc>
                <a:spcPct val="114000"/>
              </a:lnSpc>
            </a:pPr>
            <a:r>
              <a:rPr lang="ru-RU" dirty="0"/>
              <a:t>к</a:t>
            </a:r>
            <a:r>
              <a:rPr lang="ru-RU" dirty="0" smtClean="0"/>
              <a:t>лиматические камеры и ингаляторий</a:t>
            </a:r>
          </a:p>
          <a:p>
            <a:pPr>
              <a:lnSpc>
                <a:spcPct val="114000"/>
              </a:lnSpc>
            </a:pPr>
            <a:r>
              <a:rPr lang="ru-RU" dirty="0"/>
              <a:t>а</a:t>
            </a:r>
            <a:r>
              <a:rPr lang="ru-RU" dirty="0" smtClean="0"/>
              <a:t>ппаратная </a:t>
            </a:r>
            <a:r>
              <a:rPr lang="ru-RU" dirty="0" err="1" smtClean="0"/>
              <a:t>физио</a:t>
            </a:r>
            <a:r>
              <a:rPr lang="ru-RU" dirty="0" smtClean="0"/>
              <a:t> и </a:t>
            </a:r>
            <a:r>
              <a:rPr lang="ru-RU" dirty="0" err="1" smtClean="0"/>
              <a:t>тракционная</a:t>
            </a:r>
            <a:r>
              <a:rPr lang="ru-RU" dirty="0" smtClean="0"/>
              <a:t> терапия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рефлексотерапия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920" y="6021289"/>
            <a:ext cx="842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Пожидаева Ольга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Михайловна, тел.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912-922-21-84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o.pozhidaeva@taraskul72.ru</a:t>
            </a:r>
            <a:endParaRPr lang="en-US" sz="1200" dirty="0">
              <a:solidFill>
                <a:srgbClr val="000000"/>
              </a:solidFill>
              <a:latin typeface="Mon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0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7"/>
            <a:ext cx="1200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586" y="6299202"/>
            <a:ext cx="10896000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819" y="414390"/>
            <a:ext cx="10297185" cy="854370"/>
          </a:xfrm>
        </p:spPr>
        <p:txBody>
          <a:bodyPr anchor="ctr"/>
          <a:lstStyle/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«Ключи»</a:t>
            </a: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634526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Томская область, Томский район, пос.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Ключи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8-800-300-66-65, kluchi@mail.tomsknet.ru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18706" y="44626"/>
            <a:ext cx="105786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18" y="1329133"/>
            <a:ext cx="5974226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1" y="165124"/>
            <a:ext cx="863457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040" y="1432133"/>
            <a:ext cx="4968892" cy="271694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122" name="Picture 2" descr="\\files.ca.fss.ru\share\Управление по развитию центров реабилитации Фонда\Private\!Private\Представление\QR URL на сайт ЦР Ключ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6624" y="5103814"/>
            <a:ext cx="101930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365" y="2825056"/>
            <a:ext cx="6264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575" y="3356992"/>
            <a:ext cx="4969199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м</a:t>
            </a:r>
            <a:r>
              <a:rPr lang="ru-RU" dirty="0" err="1" smtClean="0"/>
              <a:t>агнитотерапия</a:t>
            </a:r>
            <a:r>
              <a:rPr lang="ru-RU" dirty="0" smtClean="0"/>
              <a:t>,</a:t>
            </a:r>
          </a:p>
          <a:p>
            <a:pPr>
              <a:lnSpc>
                <a:spcPct val="114000"/>
              </a:lnSpc>
            </a:pPr>
            <a:r>
              <a:rPr lang="ru-RU" dirty="0"/>
              <a:t>а</a:t>
            </a:r>
            <a:r>
              <a:rPr lang="ru-RU" dirty="0" smtClean="0"/>
              <a:t>ппаратная физиотерапия,</a:t>
            </a:r>
          </a:p>
          <a:p>
            <a:pPr>
              <a:lnSpc>
                <a:spcPct val="114000"/>
              </a:lnSpc>
            </a:pPr>
            <a:r>
              <a:rPr lang="ru-RU" dirty="0"/>
              <a:t>с</a:t>
            </a:r>
            <a:r>
              <a:rPr lang="ru-RU" dirty="0" smtClean="0"/>
              <a:t>ветолечение,</a:t>
            </a:r>
            <a:r>
              <a:rPr lang="ru-RU" dirty="0" smtClean="0">
                <a:latin typeface="Monserrat"/>
              </a:rPr>
              <a:t> </a:t>
            </a:r>
            <a:endParaRPr lang="ru-RU" dirty="0">
              <a:latin typeface="Monserrat"/>
            </a:endParaRP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массаж,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фитотерапия,</a:t>
            </a:r>
          </a:p>
          <a:p>
            <a:pPr>
              <a:lnSpc>
                <a:spcPct val="114000"/>
              </a:lnSpc>
            </a:pPr>
            <a:r>
              <a:rPr lang="ru-RU" dirty="0" err="1" smtClean="0"/>
              <a:t>аквааэробика</a:t>
            </a:r>
            <a:endParaRPr lang="ru-RU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920" y="6021289"/>
            <a:ext cx="842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 err="1">
                <a:solidFill>
                  <a:srgbClr val="000000"/>
                </a:solidFill>
                <a:latin typeface="Monserrat"/>
              </a:rPr>
              <a:t>Логачева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 Валерия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Алексеевна, тел. 8-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3822-607-452</a:t>
            </a:r>
            <a:r>
              <a:rPr lang="en-US" sz="1200" dirty="0" smtClean="0">
                <a:solidFill>
                  <a:srgbClr val="000000"/>
                </a:solidFill>
                <a:latin typeface="Monserrat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8-909-546-02-93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plva87@mail.r</a:t>
            </a:r>
          </a:p>
        </p:txBody>
      </p:sp>
    </p:spTree>
    <p:extLst>
      <p:ext uri="{BB962C8B-B14F-4D97-AF65-F5344CB8AC3E}">
        <p14:creationId xmlns:p14="http://schemas.microsoft.com/office/powerpoint/2010/main" xmlns="" val="1012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-1054" y="6391277"/>
            <a:ext cx="12001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Минус 9"/>
          <p:cNvSpPr/>
          <p:nvPr/>
        </p:nvSpPr>
        <p:spPr bwMode="auto">
          <a:xfrm>
            <a:off x="861586" y="6299202"/>
            <a:ext cx="10896000" cy="920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627" y="1268760"/>
            <a:ext cx="5664335" cy="149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latin typeface="Monserrat"/>
              </a:rPr>
              <a:t>Основные лечебные профили центра: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травмы, отравления и последствия воздействия внешних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причин,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костно-мышечной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органов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дыхания,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системы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кровообращения, </a:t>
            </a:r>
            <a:r>
              <a:rPr lang="ru-RU" sz="1600" dirty="0">
                <a:solidFill>
                  <a:prstClr val="black"/>
                </a:solidFill>
                <a:latin typeface="Monserrat"/>
              </a:rPr>
              <a:t>болезни нервной </a:t>
            </a:r>
            <a:r>
              <a:rPr lang="ru-RU" sz="1600" dirty="0" smtClean="0">
                <a:solidFill>
                  <a:prstClr val="black"/>
                </a:solidFill>
                <a:latin typeface="Monserrat"/>
              </a:rPr>
              <a:t>системы</a:t>
            </a:r>
            <a:endParaRPr lang="ru-RU" sz="1600" b="1" dirty="0">
              <a:latin typeface="Monserrat"/>
            </a:endParaRPr>
          </a:p>
        </p:txBody>
      </p:sp>
      <p:sp>
        <p:nvSpPr>
          <p:cNvPr id="17" name="Подзаголовок 2"/>
          <p:cNvSpPr>
            <a:spLocks noGrp="1"/>
          </p:cNvSpPr>
          <p:nvPr/>
        </p:nvSpPr>
        <p:spPr bwMode="auto">
          <a:xfrm>
            <a:off x="1591460" y="332657"/>
            <a:ext cx="10297185" cy="101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Monserrat"/>
                <a:cs typeface="Arial" pitchFamily="34" charset="0"/>
              </a:rPr>
              <a:t>ФБУ Центр реабилитации СФР </a:t>
            </a:r>
            <a:r>
              <a:rPr lang="ru-RU" sz="2400" b="1" kern="100" dirty="0">
                <a:solidFill>
                  <a:srgbClr val="0070C0"/>
                </a:solidFill>
                <a:latin typeface="Monserrat"/>
              </a:rPr>
              <a:t>«</a:t>
            </a:r>
            <a:r>
              <a:rPr lang="ru-RU" sz="2400" b="1" kern="100" dirty="0" smtClean="0">
                <a:solidFill>
                  <a:srgbClr val="0070C0"/>
                </a:solidFill>
                <a:latin typeface="Monserrat"/>
              </a:rPr>
              <a:t>Омский»</a:t>
            </a:r>
            <a:br>
              <a:rPr lang="ru-RU" sz="2400" b="1" kern="100" dirty="0" smtClean="0">
                <a:solidFill>
                  <a:srgbClr val="0070C0"/>
                </a:solidFill>
                <a:latin typeface="Monserrat"/>
              </a:rPr>
            </a:b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614012,</a:t>
            </a:r>
            <a:r>
              <a:rPr lang="en-US" sz="2400" b="1" kern="100" dirty="0" smtClean="0">
                <a:solidFill>
                  <a:srgbClr val="0070C0"/>
                </a:solidFill>
                <a:latin typeface="Monserrat"/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г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. Омск, ул. Березовая, д. 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1</a:t>
            </a:r>
            <a:endParaRPr lang="en-US" sz="1800" b="1" i="1" dirty="0" smtClean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  <a:defRPr/>
            </a:pPr>
            <a:r>
              <a:rPr lang="en-US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+7</a:t>
            </a:r>
            <a:r>
              <a:rPr lang="ru-RU" sz="1800" b="1" i="1" dirty="0" smtClean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(3812) 23-15-32</a:t>
            </a:r>
            <a:r>
              <a:rPr lang="en-US" sz="1800" b="1" i="1" dirty="0">
                <a:solidFill>
                  <a:srgbClr val="0070C0"/>
                </a:solidFill>
                <a:latin typeface="Monserrat"/>
                <a:cs typeface="Times New Roman" pitchFamily="18" charset="0"/>
              </a:rPr>
              <a:t>, e-mail: sanom@mail.ru </a:t>
            </a:r>
            <a:endParaRPr lang="ru-RU" sz="1800" b="1" i="1" dirty="0">
              <a:solidFill>
                <a:srgbClr val="0070C0"/>
              </a:solidFill>
              <a:latin typeface="Monserra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767" y="2"/>
            <a:ext cx="1057867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cap="all" dirty="0" smtClean="0">
                <a:solidFill>
                  <a:srgbClr val="4F81BD">
                    <a:lumMod val="75000"/>
                  </a:srgbClr>
                </a:solidFill>
                <a:latin typeface="Monserrat"/>
              </a:rPr>
              <a:t>ФОНД пенсионного и СОЦИАЛЬНОГО СТРАХОВАНИЯ РОССИЙСКОЙ ФЕДЕРАЦИИ</a:t>
            </a:r>
            <a:endParaRPr lang="ru-RU" sz="1200" cap="all" dirty="0">
              <a:solidFill>
                <a:srgbClr val="4F81BD">
                  <a:lumMod val="75000"/>
                </a:srgbClr>
              </a:solidFill>
              <a:latin typeface="Monserra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361" y="165124"/>
            <a:ext cx="863457" cy="84157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4A39F-1067-477E-A2FA-40E1842A56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9474" y="1346601"/>
            <a:ext cx="5121271" cy="29464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170" name="Picture 2" descr="M:\Представление\QR URL на сайт ЦР Омски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32386" y="5085185"/>
            <a:ext cx="103836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2592" y="2708920"/>
            <a:ext cx="6985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Monserrat"/>
              </a:rPr>
              <a:t>Природные факторы: </a:t>
            </a:r>
            <a:r>
              <a:rPr lang="ru-RU" sz="1600" dirty="0">
                <a:solidFill>
                  <a:prstClr val="black"/>
                </a:solidFill>
              </a:rPr>
              <a:t>климат, минеральная вода, лечебная </a:t>
            </a:r>
            <a:r>
              <a:rPr lang="ru-RU" sz="1600" dirty="0" smtClean="0">
                <a:solidFill>
                  <a:prstClr val="black"/>
                </a:solidFill>
              </a:rPr>
              <a:t>грязь</a:t>
            </a:r>
            <a:endParaRPr lang="ru-RU" sz="1600" b="1" dirty="0">
              <a:latin typeface="Monserra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5103" y="3068960"/>
            <a:ext cx="4969199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b="1" dirty="0">
                <a:latin typeface="Monserrat"/>
              </a:rPr>
              <a:t>Виды лечения: 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latin typeface="Monserrat"/>
              </a:rPr>
              <a:t>водолечение и грязелечение, </a:t>
            </a:r>
          </a:p>
          <a:p>
            <a:pPr>
              <a:lnSpc>
                <a:spcPct val="114000"/>
              </a:lnSpc>
            </a:pPr>
            <a:r>
              <a:rPr lang="ru-RU" dirty="0" err="1"/>
              <a:t>кинезотерапия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галотерапия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 smtClean="0"/>
              <a:t>спелеотерапия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аппаратная </a:t>
            </a:r>
            <a:r>
              <a:rPr lang="ru-RU" dirty="0"/>
              <a:t>физиотерапия,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smtClean="0"/>
              <a:t>криотерапия</a:t>
            </a:r>
            <a:r>
              <a:rPr lang="ru-RU" dirty="0"/>
              <a:t>, </a:t>
            </a:r>
            <a:endParaRPr lang="ru-RU" dirty="0" smtClean="0"/>
          </a:p>
          <a:p>
            <a:pPr>
              <a:lnSpc>
                <a:spcPct val="114000"/>
              </a:lnSpc>
            </a:pPr>
            <a:r>
              <a:rPr lang="ru-RU" dirty="0" err="1"/>
              <a:t>п</a:t>
            </a:r>
            <a:r>
              <a:rPr lang="ru-RU" dirty="0" err="1" smtClean="0"/>
              <a:t>рессотерапия</a:t>
            </a: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323920" y="6021289"/>
            <a:ext cx="84260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Контактное лицо: </a:t>
            </a:r>
            <a:r>
              <a:rPr lang="ru-RU" sz="1200" dirty="0">
                <a:solidFill>
                  <a:srgbClr val="000000"/>
                </a:solidFill>
                <a:latin typeface="Monserrat"/>
              </a:rPr>
              <a:t>Симонова Галина 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Юрьевна, тел.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8-381-224-24-31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8-983-111-55-57</a:t>
            </a:r>
            <a:r>
              <a:rPr lang="ru-RU" sz="1200" dirty="0" smtClean="0">
                <a:solidFill>
                  <a:srgbClr val="000000"/>
                </a:solidFill>
                <a:latin typeface="Monserrat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Monserrat"/>
              </a:rPr>
              <a:t>simonovagu@rc07.sfr.gov.ru</a:t>
            </a:r>
          </a:p>
        </p:txBody>
      </p:sp>
    </p:spTree>
    <p:extLst>
      <p:ext uri="{BB962C8B-B14F-4D97-AF65-F5344CB8AC3E}">
        <p14:creationId xmlns:p14="http://schemas.microsoft.com/office/powerpoint/2010/main" xmlns="" val="16074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1210</Words>
  <Application>Microsoft Office PowerPoint</Application>
  <PresentationFormat>Произвольный</PresentationFormat>
  <Paragraphs>132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Ковтун Ирина Александровна</dc:creator>
  <cp:lastModifiedBy>048VyshegorodtsevaSV</cp:lastModifiedBy>
  <cp:revision>216</cp:revision>
  <cp:lastPrinted>2024-02-05T06:57:32Z</cp:lastPrinted>
  <dcterms:created xsi:type="dcterms:W3CDTF">2023-06-01T05:20:22Z</dcterms:created>
  <dcterms:modified xsi:type="dcterms:W3CDTF">2025-01-30T03:36:03Z</dcterms:modified>
</cp:coreProperties>
</file>