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11879262" cy="82804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1024560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16840" y="4948200"/>
            <a:ext cx="1024560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1684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6672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280760" y="220428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744680" y="220428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16840" y="494820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280760" y="494820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744680" y="494820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16840" y="2204280"/>
            <a:ext cx="10245600" cy="5253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1024560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16840" y="441000"/>
            <a:ext cx="10245600" cy="7418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1684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16840" y="2204280"/>
            <a:ext cx="10245600" cy="5253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6672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16840" y="4948200"/>
            <a:ext cx="1024560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1024560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16840" y="4948200"/>
            <a:ext cx="1024560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1684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6672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280760" y="220428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744680" y="220428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16840" y="494820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280760" y="494820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744680" y="4948200"/>
            <a:ext cx="3298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1024560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16840" y="441000"/>
            <a:ext cx="10245600" cy="7418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1684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5253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66720" y="494820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066720" y="2204280"/>
            <a:ext cx="499968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16840" y="4948200"/>
            <a:ext cx="10245600" cy="2505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91000" y="1355040"/>
            <a:ext cx="10096920" cy="28825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725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72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16840" y="7674840"/>
            <a:ext cx="2672640" cy="440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9267A53-6D08-452F-BE9E-D5BEA1CC89C8}" type="datetime">
              <a:rPr b="0" lang="ru-RU" sz="1450" spc="-1" strike="noStrike">
                <a:solidFill>
                  <a:srgbClr val="8b8b8b"/>
                </a:solidFill>
                <a:latin typeface="Calibri"/>
              </a:rPr>
              <a:t>7.2.22</a:t>
            </a:fld>
            <a:endParaRPr b="0" lang="ru-RU" sz="145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935160" y="7674840"/>
            <a:ext cx="4008960" cy="4406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389800" y="7674840"/>
            <a:ext cx="2672640" cy="440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C823D8F-67D3-48B4-BCBE-D46FCAE9EE23}" type="slidenum">
              <a:rPr b="0" lang="ru-RU" sz="145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45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93640" y="1937520"/>
            <a:ext cx="10690920" cy="480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38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2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2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8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18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8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18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16840" y="441000"/>
            <a:ext cx="10245600" cy="16002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532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532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16840" y="2204280"/>
            <a:ext cx="10245600" cy="525348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20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38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38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60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9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9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60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2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2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60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8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18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60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18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18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16840" y="7674840"/>
            <a:ext cx="2672640" cy="440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4A98939-1AFE-4549-8F56-22EC4C7F2AD0}" type="datetime">
              <a:rPr b="0" lang="ru-RU" sz="1450" spc="-1" strike="noStrike">
                <a:solidFill>
                  <a:srgbClr val="8b8b8b"/>
                </a:solidFill>
                <a:latin typeface="Calibri"/>
              </a:rPr>
              <a:t>7.2.22</a:t>
            </a:fld>
            <a:endParaRPr b="0" lang="ru-RU" sz="145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935160" y="7674840"/>
            <a:ext cx="4008960" cy="44064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389800" y="7674840"/>
            <a:ext cx="2672640" cy="44064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2616194-3661-451B-A57E-B0650AD26462}" type="slidenum">
              <a:rPr b="0" lang="ru-RU" sz="145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4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0" descr=""/>
          <p:cNvPicPr/>
          <p:nvPr/>
        </p:nvPicPr>
        <p:blipFill>
          <a:blip r:embed="rId1"/>
          <a:stretch/>
        </p:blipFill>
        <p:spPr>
          <a:xfrm flipH="1">
            <a:off x="-10080" y="0"/>
            <a:ext cx="11886840" cy="8280000"/>
          </a:xfrm>
          <a:prstGeom prst="rect">
            <a:avLst/>
          </a:prstGeom>
          <a:ln w="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0" y="0"/>
            <a:ext cx="3959640" cy="8280000"/>
          </a:xfrm>
          <a:prstGeom prst="rect">
            <a:avLst/>
          </a:prstGeom>
          <a:solidFill>
            <a:srgbClr val="ffffff">
              <a:alpha val="6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3960000" y="0"/>
            <a:ext cx="3959640" cy="8280000"/>
          </a:xfrm>
          <a:prstGeom prst="rect">
            <a:avLst/>
          </a:prstGeom>
          <a:solidFill>
            <a:srgbClr val="ffffff">
              <a:alpha val="65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3"/>
          <p:cNvSpPr/>
          <p:nvPr/>
        </p:nvSpPr>
        <p:spPr>
          <a:xfrm>
            <a:off x="7919280" y="0"/>
            <a:ext cx="3959640" cy="828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Рисунок 2" descr=""/>
          <p:cNvPicPr/>
          <p:nvPr/>
        </p:nvPicPr>
        <p:blipFill>
          <a:blip r:embed="rId2"/>
          <a:stretch/>
        </p:blipFill>
        <p:spPr>
          <a:xfrm>
            <a:off x="7935840" y="56520"/>
            <a:ext cx="1246680" cy="110628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4"/>
          <p:cNvSpPr/>
          <p:nvPr/>
        </p:nvSpPr>
        <p:spPr>
          <a:xfrm>
            <a:off x="7742520" y="549360"/>
            <a:ext cx="158220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i="1" lang="ru-RU" sz="900" spc="-1" strike="noStrike">
                <a:solidFill>
                  <a:srgbClr val="003399"/>
                </a:solidFill>
                <a:latin typeface="Tahoma"/>
                <a:ea typeface="Tahoma"/>
              </a:rPr>
              <a:t>АРМИЯ РОССИИ</a:t>
            </a:r>
            <a:endParaRPr b="0" lang="ru-RU" sz="900" spc="-1" strike="noStrike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8003160" y="4758120"/>
            <a:ext cx="3959640" cy="15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ru-RU" sz="3300" spc="-1" strike="noStrike">
                <a:solidFill>
                  <a:srgbClr val="d9d9d9"/>
                </a:solidFill>
                <a:latin typeface="Impact"/>
              </a:rPr>
              <a:t>СЛУЖБА В РЕЗЕРВЕ ВООРУЖЕННЫХ СИЛ – ТВОЙ ВЫБОР!</a:t>
            </a:r>
            <a:endParaRPr b="0" lang="ru-RU" sz="3300" spc="-1" strike="noStrike">
              <a:latin typeface="Arial"/>
            </a:endParaRPr>
          </a:p>
        </p:txBody>
      </p:sp>
      <p:sp>
        <p:nvSpPr>
          <p:cNvPr id="89" name="CustomShape 6"/>
          <p:cNvSpPr/>
          <p:nvPr/>
        </p:nvSpPr>
        <p:spPr>
          <a:xfrm>
            <a:off x="7953840" y="7545240"/>
            <a:ext cx="4273560" cy="626400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7"/>
          <p:cNvSpPr/>
          <p:nvPr/>
        </p:nvSpPr>
        <p:spPr>
          <a:xfrm>
            <a:off x="8268480" y="7089840"/>
            <a:ext cx="4273560" cy="626400"/>
          </a:xfrm>
          <a:prstGeom prst="parallelogram">
            <a:avLst>
              <a:gd name="adj" fmla="val 47802"/>
            </a:avLst>
          </a:prstGeom>
          <a:solidFill>
            <a:srgbClr val="5b9bd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8"/>
          <p:cNvSpPr/>
          <p:nvPr/>
        </p:nvSpPr>
        <p:spPr>
          <a:xfrm>
            <a:off x="8596080" y="6552000"/>
            <a:ext cx="4273560" cy="626400"/>
          </a:xfrm>
          <a:prstGeom prst="parallelogram">
            <a:avLst>
              <a:gd name="adj" fmla="val 41723"/>
            </a:avLst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9"/>
          <p:cNvSpPr/>
          <p:nvPr/>
        </p:nvSpPr>
        <p:spPr>
          <a:xfrm>
            <a:off x="8240400" y="7267680"/>
            <a:ext cx="276588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ff"/>
                </a:solidFill>
                <a:latin typeface="Arial Narrow"/>
                <a:ea typeface="Tahoma"/>
              </a:rPr>
              <a:t>www.reserv.mil.ru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3" name="CustomShape 10"/>
          <p:cNvSpPr/>
          <p:nvPr/>
        </p:nvSpPr>
        <p:spPr>
          <a:xfrm>
            <a:off x="4046400" y="705240"/>
            <a:ext cx="3777480" cy="70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1.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(на обороте фотографии чернилами указывается</a:t>
            </a:r>
            <a:r>
              <a:rPr b="0" lang="en-US" sz="1400" spc="-1" strike="noStrike">
                <a:solidFill>
                  <a:srgbClr val="000000"/>
                </a:solidFill>
                <a:latin typeface="MyriadPro-Regular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фамилия, имя, отчество и дата фотографирования)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2.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(первый экземпляр – собственноручно)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3.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Анкета (форму можно получить в военном комиссариате</a:t>
            </a:r>
            <a:r>
              <a:rPr b="0" lang="en-US" sz="1400" spc="-1" strike="noStrike">
                <a:solidFill>
                  <a:srgbClr val="000000"/>
                </a:solidFill>
                <a:latin typeface="MyriadPro-Regular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или на сайте </a:t>
            </a:r>
            <a:r>
              <a:rPr b="0" lang="en-US" sz="1400" spc="-1" strike="noStrike">
                <a:solidFill>
                  <a:srgbClr val="000000"/>
                </a:solidFill>
                <a:latin typeface="MyriadPro-Regular"/>
              </a:rPr>
              <a:t>www.reserv.mil.ru)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4.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Копии документов об образовании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5.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Копия трудовой книжки (при наличии)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6.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Служебная характеристика с последнего места</a:t>
            </a:r>
            <a:r>
              <a:rPr b="0" lang="en-US" sz="1400" spc="-1" strike="noStrike">
                <a:solidFill>
                  <a:srgbClr val="000000"/>
                </a:solidFill>
                <a:latin typeface="MyriadPro-Regular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работы (учебы, службы)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7.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Выписка из домовой книги (при наличии)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8.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Копия свидетельства о рождении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9.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Копия военного билета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10.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Копия паспорта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11.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Копии свидетельств о браке и рождении детей</a:t>
            </a:r>
            <a:r>
              <a:rPr b="0" lang="en-US" sz="1400" spc="-1" strike="noStrike">
                <a:solidFill>
                  <a:srgbClr val="000000"/>
                </a:solidFill>
                <a:latin typeface="MyriadPro-Regular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(при наличии)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4" name="CustomShape 11"/>
          <p:cNvSpPr/>
          <p:nvPr/>
        </p:nvSpPr>
        <p:spPr>
          <a:xfrm>
            <a:off x="4164840" y="131040"/>
            <a:ext cx="35488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на военную службу в резерве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5" name="CustomShape 12"/>
          <p:cNvSpPr/>
          <p:nvPr/>
        </p:nvSpPr>
        <p:spPr>
          <a:xfrm>
            <a:off x="444240" y="447480"/>
            <a:ext cx="3420360" cy="477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По здоровью: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быть годным к военной службе (категория А) или годным к военной службе с незначительными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получить первую, вторую или третью категорию пригодности для конкретной выбранной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специальности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5caa"/>
                </a:solidFill>
                <a:latin typeface="MyriadPro-Bold"/>
              </a:rPr>
              <a:t>По образованию: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не ниже основного общего (9 классов)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6" name="CustomShape 13"/>
          <p:cNvSpPr/>
          <p:nvPr/>
        </p:nvSpPr>
        <p:spPr>
          <a:xfrm>
            <a:off x="270000" y="131040"/>
            <a:ext cx="3548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7" name="CustomShape 14"/>
          <p:cNvSpPr/>
          <p:nvPr/>
        </p:nvSpPr>
        <p:spPr>
          <a:xfrm>
            <a:off x="438480" y="5488200"/>
            <a:ext cx="3509280" cy="30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отбывал наказание в виде лишения свободы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подвергался административному наказанию за потребление наркотических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или психотропных веществ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в отношении него вынесен обвинительный приговор и назначено наказание, ведется дознание либо предварительное следствие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или уголовное дело передано в суд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8" name="CustomShape 15"/>
          <p:cNvSpPr/>
          <p:nvPr/>
        </p:nvSpPr>
        <p:spPr>
          <a:xfrm>
            <a:off x="205560" y="4941720"/>
            <a:ext cx="35488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99" name="CustomShape 16"/>
          <p:cNvSpPr/>
          <p:nvPr/>
        </p:nvSpPr>
        <p:spPr>
          <a:xfrm>
            <a:off x="5558760" y="7050960"/>
            <a:ext cx="2239920" cy="15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БОЛЕЕ ПОДРОБНО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с информацией можно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ознакомиться на сайте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0" name="Рисунок 22" descr=""/>
          <p:cNvPicPr/>
          <p:nvPr/>
        </p:nvPicPr>
        <p:blipFill>
          <a:blip r:embed="rId3"/>
          <a:stretch/>
        </p:blipFill>
        <p:spPr>
          <a:xfrm>
            <a:off x="4095000" y="6827040"/>
            <a:ext cx="1416960" cy="132948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17"/>
          <p:cNvSpPr/>
          <p:nvPr/>
        </p:nvSpPr>
        <p:spPr>
          <a:xfrm>
            <a:off x="134280" y="508680"/>
            <a:ext cx="302040" cy="302040"/>
          </a:xfrm>
          <a:custGeom>
            <a:avLst/>
            <a:gdLst/>
            <a:ah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 w="19080">
            <a:solidFill>
              <a:srgbClr val="008000"/>
            </a:solidFill>
            <a:round/>
          </a:ln>
          <a:effectLst>
            <a:outerShdw dist="25455" dir="27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2" name="CustomShape 18"/>
          <p:cNvSpPr/>
          <p:nvPr/>
        </p:nvSpPr>
        <p:spPr>
          <a:xfrm>
            <a:off x="134280" y="1541880"/>
            <a:ext cx="302040" cy="302040"/>
          </a:xfrm>
          <a:custGeom>
            <a:avLst/>
            <a:gdLst/>
            <a:ah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 w="19080">
            <a:solidFill>
              <a:srgbClr val="008000"/>
            </a:solidFill>
            <a:round/>
          </a:ln>
          <a:effectLst>
            <a:outerShdw dist="25455" dir="27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3" name="CustomShape 19"/>
          <p:cNvSpPr/>
          <p:nvPr/>
        </p:nvSpPr>
        <p:spPr>
          <a:xfrm>
            <a:off x="134280" y="2743560"/>
            <a:ext cx="302040" cy="302040"/>
          </a:xfrm>
          <a:custGeom>
            <a:avLst/>
            <a:gdLst/>
            <a:ah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 w="19080">
            <a:solidFill>
              <a:srgbClr val="008000"/>
            </a:solidFill>
            <a:round/>
          </a:ln>
          <a:effectLst>
            <a:outerShdw dist="25455" dir="27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4" name="CustomShape 20"/>
          <p:cNvSpPr/>
          <p:nvPr/>
        </p:nvSpPr>
        <p:spPr>
          <a:xfrm>
            <a:off x="134280" y="4327200"/>
            <a:ext cx="302040" cy="302040"/>
          </a:xfrm>
          <a:custGeom>
            <a:avLst/>
            <a:gdLst/>
            <a:ah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 w="19080">
            <a:solidFill>
              <a:srgbClr val="008000"/>
            </a:solidFill>
            <a:round/>
          </a:ln>
          <a:effectLst>
            <a:outerShdw dist="25455" dir="27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5" name="CustomShape 21"/>
          <p:cNvSpPr/>
          <p:nvPr/>
        </p:nvSpPr>
        <p:spPr>
          <a:xfrm flipH="1">
            <a:off x="132840" y="5563440"/>
            <a:ext cx="302040" cy="302040"/>
          </a:xfrm>
          <a:custGeom>
            <a:avLst/>
            <a:gdLst/>
            <a:ah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600">
            <a:solidFill>
              <a:srgbClr val="ff0000"/>
            </a:solidFill>
            <a:round/>
          </a:ln>
          <a:effectLst>
            <a:outerShdw dist="25455" dir="27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6" name="CustomShape 22"/>
          <p:cNvSpPr/>
          <p:nvPr/>
        </p:nvSpPr>
        <p:spPr>
          <a:xfrm flipH="1">
            <a:off x="132840" y="6123240"/>
            <a:ext cx="302040" cy="302040"/>
          </a:xfrm>
          <a:custGeom>
            <a:avLst/>
            <a:gdLst/>
            <a:ah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600">
            <a:solidFill>
              <a:srgbClr val="ff0000"/>
            </a:solidFill>
            <a:round/>
          </a:ln>
          <a:effectLst>
            <a:outerShdw dist="25455" dir="27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7" name="CustomShape 23"/>
          <p:cNvSpPr/>
          <p:nvPr/>
        </p:nvSpPr>
        <p:spPr>
          <a:xfrm flipH="1">
            <a:off x="132840" y="7072920"/>
            <a:ext cx="302040" cy="302040"/>
          </a:xfrm>
          <a:custGeom>
            <a:avLst/>
            <a:gdLst/>
            <a:ah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600">
            <a:solidFill>
              <a:srgbClr val="ff0000"/>
            </a:solidFill>
            <a:round/>
          </a:ln>
          <a:effectLst>
            <a:outerShdw dist="25455" dir="2700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08" name="CustomShape 24"/>
          <p:cNvSpPr/>
          <p:nvPr/>
        </p:nvSpPr>
        <p:spPr>
          <a:xfrm>
            <a:off x="9155880" y="145080"/>
            <a:ext cx="2781000" cy="12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_StamperRg&amp;Bt"/>
                <a:ea typeface="Tahoma"/>
              </a:rPr>
              <a:t>Б</a:t>
            </a:r>
            <a:r>
              <a:rPr b="1" i="1" lang="ru-RU" sz="2000" spc="-1" strike="noStrike">
                <a:solidFill>
                  <a:srgbClr val="000000"/>
                </a:solidFill>
                <a:latin typeface="a_StamperRg&amp;Bt"/>
                <a:ea typeface="Tahoma"/>
              </a:rPr>
              <a:t>оевой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_StamperRg&amp;Bt"/>
                <a:ea typeface="Tahoma"/>
              </a:rPr>
              <a:t> </a:t>
            </a:r>
            <a:r>
              <a:rPr b="1" i="1" lang="ru-RU" sz="2000" spc="-1" strike="noStrike">
                <a:solidFill>
                  <a:srgbClr val="ff0000"/>
                </a:solidFill>
                <a:latin typeface="a_StamperRg&amp;Bt"/>
                <a:ea typeface="Tahoma"/>
              </a:rPr>
              <a:t>А</a:t>
            </a:r>
            <a:r>
              <a:rPr b="1" i="1" lang="ru-RU" sz="2000" spc="-1" strike="noStrike">
                <a:solidFill>
                  <a:srgbClr val="000000"/>
                </a:solidFill>
                <a:latin typeface="a_StamperRg&amp;Bt"/>
                <a:ea typeface="Tahoma"/>
              </a:rPr>
              <a:t>рмейский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_StamperRg&amp;Bt"/>
                <a:ea typeface="Tahoma"/>
              </a:rPr>
              <a:t>  </a:t>
            </a:r>
            <a:r>
              <a:rPr b="1" i="1" lang="ru-RU" sz="2000" spc="-1" strike="noStrike">
                <a:solidFill>
                  <a:srgbClr val="ff0000"/>
                </a:solidFill>
                <a:latin typeface="a_StamperRg&amp;Bt"/>
                <a:ea typeface="Tahoma"/>
              </a:rPr>
              <a:t>Р</a:t>
            </a:r>
            <a:r>
              <a:rPr b="1" i="1" lang="ru-RU" sz="2000" spc="-1" strike="noStrike">
                <a:solidFill>
                  <a:srgbClr val="000000"/>
                </a:solidFill>
                <a:latin typeface="a_StamperRg&amp;Bt"/>
                <a:ea typeface="Tahoma"/>
              </a:rPr>
              <a:t>езерв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f0000"/>
                </a:solidFill>
                <a:latin typeface="a_StamperRg&amp;Bt"/>
                <a:ea typeface="Tahoma"/>
              </a:rPr>
              <a:t>   </a:t>
            </a:r>
            <a:r>
              <a:rPr b="1" i="1" lang="ru-RU" sz="2000" spc="-1" strike="noStrike">
                <a:solidFill>
                  <a:srgbClr val="ff0000"/>
                </a:solidFill>
                <a:latin typeface="a_StamperRg&amp;Bt"/>
                <a:ea typeface="Tahoma"/>
              </a:rPr>
              <a:t>С</a:t>
            </a:r>
            <a:r>
              <a:rPr b="1" i="1" lang="ru-RU" sz="2000" spc="-1" strike="noStrike">
                <a:solidFill>
                  <a:srgbClr val="000000"/>
                </a:solidFill>
                <a:latin typeface="a_StamperRg&amp;Bt"/>
                <a:ea typeface="Tahoma"/>
              </a:rPr>
              <a:t>траны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9" name="CustomShape 25"/>
          <p:cNvSpPr/>
          <p:nvPr/>
        </p:nvSpPr>
        <p:spPr>
          <a:xfrm>
            <a:off x="8763120" y="6727320"/>
            <a:ext cx="3024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 Narrow"/>
                <a:ea typeface="Tahoma"/>
              </a:rPr>
              <a:t>КОМАНДА ВЕЖЛИВЫХ ЛЮДЕЙ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0" name="CustomShape 26"/>
          <p:cNvSpPr/>
          <p:nvPr/>
        </p:nvSpPr>
        <p:spPr>
          <a:xfrm>
            <a:off x="7981560" y="7815240"/>
            <a:ext cx="30243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bdd7ee"/>
                </a:solidFill>
                <a:latin typeface="Arial Narrow"/>
                <a:ea typeface="Tahoma"/>
              </a:rPr>
              <a:t>НАСТОЯЩИЕ ПАТРИОТЫ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59" descr=""/>
          <p:cNvPicPr/>
          <p:nvPr/>
        </p:nvPicPr>
        <p:blipFill>
          <a:blip r:embed="rId1"/>
          <a:stretch/>
        </p:blipFill>
        <p:spPr>
          <a:xfrm>
            <a:off x="-360" y="360"/>
            <a:ext cx="11879640" cy="827964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69" descr=""/>
          <p:cNvPicPr/>
          <p:nvPr/>
        </p:nvPicPr>
        <p:blipFill>
          <a:blip r:embed="rId2"/>
          <a:stretch/>
        </p:blipFill>
        <p:spPr>
          <a:xfrm>
            <a:off x="8026200" y="3232440"/>
            <a:ext cx="1110240" cy="41688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70" descr=""/>
          <p:cNvPicPr/>
          <p:nvPr/>
        </p:nvPicPr>
        <p:blipFill>
          <a:blip r:embed="rId3"/>
          <a:stretch/>
        </p:blipFill>
        <p:spPr>
          <a:xfrm>
            <a:off x="4158360" y="6092280"/>
            <a:ext cx="1464120" cy="215856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71" descr=""/>
          <p:cNvPicPr/>
          <p:nvPr/>
        </p:nvPicPr>
        <p:blipFill>
          <a:blip r:embed="rId4"/>
          <a:stretch/>
        </p:blipFill>
        <p:spPr>
          <a:xfrm>
            <a:off x="4962960" y="6732000"/>
            <a:ext cx="1057320" cy="136116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60" descr=""/>
          <p:cNvPicPr/>
          <p:nvPr/>
        </p:nvPicPr>
        <p:blipFill>
          <a:blip r:embed="rId5"/>
          <a:stretch/>
        </p:blipFill>
        <p:spPr>
          <a:xfrm>
            <a:off x="10588320" y="508320"/>
            <a:ext cx="1211040" cy="227016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61" descr=""/>
          <p:cNvPicPr/>
          <p:nvPr/>
        </p:nvPicPr>
        <p:blipFill>
          <a:blip r:embed="rId6"/>
          <a:stretch/>
        </p:blipFill>
        <p:spPr>
          <a:xfrm>
            <a:off x="9215280" y="1499040"/>
            <a:ext cx="1305720" cy="129456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62" descr=""/>
          <p:cNvPicPr/>
          <p:nvPr/>
        </p:nvPicPr>
        <p:blipFill>
          <a:blip r:embed="rId7"/>
          <a:stretch/>
        </p:blipFill>
        <p:spPr>
          <a:xfrm>
            <a:off x="8026200" y="294480"/>
            <a:ext cx="887040" cy="120852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0" y="0"/>
            <a:ext cx="3959640" cy="8280000"/>
          </a:xfrm>
          <a:prstGeom prst="rect">
            <a:avLst/>
          </a:prstGeom>
          <a:solidFill>
            <a:srgbClr val="ffffff">
              <a:alpha val="4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CustomShape 2"/>
          <p:cNvSpPr/>
          <p:nvPr/>
        </p:nvSpPr>
        <p:spPr>
          <a:xfrm>
            <a:off x="3960000" y="0"/>
            <a:ext cx="3959640" cy="8280000"/>
          </a:xfrm>
          <a:prstGeom prst="rect">
            <a:avLst/>
          </a:prstGeom>
          <a:solidFill>
            <a:srgbClr val="ffffff">
              <a:alpha val="4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3"/>
          <p:cNvSpPr/>
          <p:nvPr/>
        </p:nvSpPr>
        <p:spPr>
          <a:xfrm>
            <a:off x="7929360" y="0"/>
            <a:ext cx="3959640" cy="8280000"/>
          </a:xfrm>
          <a:prstGeom prst="rect">
            <a:avLst/>
          </a:prstGeom>
          <a:solidFill>
            <a:srgbClr val="ffffff">
              <a:alpha val="4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– 3 года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Служба в резерве: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исполнение обязанностей военной службы (ст.37 №53-ФЗ 1998 г.)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Занятия на тренажерах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(танк, БМП, БТР)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Выполнение практических стрельб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из стрелкового оружия, танка ,БМП, БТР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4164840" y="131040"/>
            <a:ext cx="354888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СОЦИАЛЬНЫЕ ГАРАНТИИ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И ЛЬГОТЫ БАРСА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270000" y="131040"/>
            <a:ext cx="354888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СОЦИАЛЬНЫЕ ГАРАНТИИ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И ЛЬГОТЫ БАРСА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455040" y="982080"/>
            <a:ext cx="3483720" cy="80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ДЕНЕЖНОЕ ДОВОЛЬСТВИЕ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за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5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тыс.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 руб.;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3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тыс.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 руб.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за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от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30 до 46 тыс.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 рублей;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b="1" lang="ru-RU" sz="1400" spc="-1" strike="noStrike">
                <a:solidFill>
                  <a:srgbClr val="000000"/>
                </a:solidFill>
                <a:latin typeface="MyriadPro-Regular"/>
              </a:rPr>
              <a:t>от 10 до 28 тыс.</a:t>
            </a: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лечение, обеспечение лекарствами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по месту военной службы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СТРАХОВАНИЕ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жизни и здоровья за счет средств федерального бюджета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ВЕЩЕВОЕ ОБЕСПЕЧЕНИЕ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бесплатный проезд к месту проведения военных сборов и обратно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4" name="CustomShape 7"/>
          <p:cNvSpPr/>
          <p:nvPr/>
        </p:nvSpPr>
        <p:spPr>
          <a:xfrm>
            <a:off x="4413600" y="898560"/>
            <a:ext cx="3483720" cy="81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ЖИЛИЩНОЕ ОБЕСПЕЧЕНИЕ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денежная компенсация за найм жилых помещений в ходе тренировочных занятий и военных сборов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e4000f"/>
                </a:solidFill>
                <a:latin typeface="MyriadPro-Bold"/>
              </a:rPr>
              <a:t>ДОПОЛНИТЕЛЬНЫЕ ЛЬГОТЫ, ГАРАНТИИ И КОМПЕНСАЦИИ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при проведении занятий и сборов, выполнении специальных задач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сохраняется рабочее место </a:t>
            </a:r>
            <a:br/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и заработная плата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MyriadPro-Regular"/>
              </a:rPr>
              <a:t>предприятию, с которого резервист направляется на сборы (занятия), компенсируются финансовые затраты на весь период его привлечения (задействования)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e4000f"/>
                </a:solidFill>
                <a:latin typeface="MyriadPro-Bold"/>
              </a:rPr>
              <a:t>ПЯТЬ ШАГОВ К ПОСТУПЛЕНИЮ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00" spc="-1" strike="noStrike">
                <a:solidFill>
                  <a:srgbClr val="e4000f"/>
                </a:solidFill>
                <a:latin typeface="MyriadPro-Bold"/>
              </a:rPr>
              <a:t>НА СЛУЖБУ В РЕЗЕРВЕ</a:t>
            </a:r>
            <a:endParaRPr b="0" lang="ru-R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5caa"/>
                </a:solidFill>
                <a:latin typeface="MyriadPro-Bold"/>
              </a:rPr>
              <a:t>1. </a:t>
            </a:r>
            <a:r>
              <a:rPr b="0" lang="ru-RU" sz="1500" spc="-1" strike="noStrike">
                <a:solidFill>
                  <a:srgbClr val="000000"/>
                </a:solidFill>
                <a:latin typeface="MyriadPro-Regular"/>
              </a:rPr>
              <a:t>Обратиться в военный комиссариат по месту жительства (регистрации)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1500" spc="-1" strike="noStrike">
                <a:solidFill>
                  <a:srgbClr val="000000"/>
                </a:solidFill>
                <a:latin typeface="MyriadPro-Regular"/>
              </a:rPr>
              <a:t>и подать заявление о приеме на службу в резерве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1500" spc="-1" strike="noStrike">
                <a:solidFill>
                  <a:srgbClr val="005caa"/>
                </a:solidFill>
                <a:latin typeface="MyriadPro-Bold"/>
              </a:rPr>
              <a:t>2. </a:t>
            </a:r>
            <a:r>
              <a:rPr b="0" lang="ru-RU" sz="1500" spc="-1" strike="noStrike">
                <a:solidFill>
                  <a:srgbClr val="000000"/>
                </a:solidFill>
                <a:latin typeface="MyriadPro-Regular"/>
              </a:rPr>
              <a:t>Выполнить тесты на профессиональную пригодность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1500" spc="-1" strike="noStrike">
                <a:solidFill>
                  <a:srgbClr val="005caa"/>
                </a:solidFill>
                <a:latin typeface="MyriadPro-Bold"/>
              </a:rPr>
              <a:t>3. </a:t>
            </a:r>
            <a:r>
              <a:rPr b="0" lang="ru-RU" sz="1500" spc="-1" strike="noStrike">
                <a:solidFill>
                  <a:srgbClr val="000000"/>
                </a:solidFill>
                <a:latin typeface="MyriadPro-Regular"/>
              </a:rPr>
              <a:t>Пройти медицинскую комиссию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1500" spc="-1" strike="noStrike">
                <a:solidFill>
                  <a:srgbClr val="005caa"/>
                </a:solidFill>
                <a:latin typeface="MyriadPro-Bold"/>
              </a:rPr>
              <a:t>4. </a:t>
            </a:r>
            <a:r>
              <a:rPr b="0" lang="ru-RU" sz="1500" spc="-1" strike="noStrike">
                <a:solidFill>
                  <a:srgbClr val="000000"/>
                </a:solidFill>
                <a:latin typeface="MyriadPro-Regular"/>
              </a:rPr>
              <a:t>Сдать нормативы по физической подготовке</a:t>
            </a:r>
            <a:endParaRPr b="0" lang="ru-RU" sz="15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500" spc="-1" strike="noStrike">
                <a:solidFill>
                  <a:srgbClr val="005caa"/>
                </a:solidFill>
                <a:latin typeface="MyriadPro-Bold"/>
              </a:rPr>
              <a:t>5. </a:t>
            </a:r>
            <a:r>
              <a:rPr b="0" lang="ru-RU" sz="1500" spc="-1" strike="noStrike">
                <a:solidFill>
                  <a:srgbClr val="000000"/>
                </a:solidFill>
                <a:latin typeface="MyriadPro-Regular"/>
              </a:rPr>
              <a:t>Получить в военном комиссариате предписание, прибыть в воинскую часть и заключить контракт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25" name="CustomShape 8"/>
          <p:cNvSpPr/>
          <p:nvPr/>
        </p:nvSpPr>
        <p:spPr>
          <a:xfrm>
            <a:off x="9610920" y="7267320"/>
            <a:ext cx="2239920" cy="15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MyriadPro-Bold"/>
              </a:rPr>
              <a:t>БОЛЕЕ ПОДРОБНО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MyriadPro-Bold"/>
              </a:rPr>
              <a:t>с информацией можно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MyriadPro-Bold"/>
              </a:rPr>
              <a:t>ознакомиться на сайте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ffff"/>
                </a:solidFill>
                <a:latin typeface="MyriadPro-Bold"/>
              </a:rPr>
              <a:t>http://www. reserv.mil.ru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6" name="Рисунок 37" descr=""/>
          <p:cNvPicPr/>
          <p:nvPr/>
        </p:nvPicPr>
        <p:blipFill>
          <a:blip r:embed="rId8"/>
          <a:stretch/>
        </p:blipFill>
        <p:spPr>
          <a:xfrm>
            <a:off x="8245080" y="7277040"/>
            <a:ext cx="939600" cy="88164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41" descr=""/>
          <p:cNvPicPr/>
          <p:nvPr/>
        </p:nvPicPr>
        <p:blipFill>
          <a:blip r:embed="rId9"/>
          <a:stretch/>
        </p:blipFill>
        <p:spPr>
          <a:xfrm>
            <a:off x="32400" y="5247720"/>
            <a:ext cx="401760" cy="42012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48" descr=""/>
          <p:cNvPicPr/>
          <p:nvPr/>
        </p:nvPicPr>
        <p:blipFill>
          <a:blip r:embed="rId10"/>
          <a:stretch/>
        </p:blipFill>
        <p:spPr>
          <a:xfrm>
            <a:off x="3972960" y="2066760"/>
            <a:ext cx="432360" cy="4446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49" descr=""/>
          <p:cNvPicPr/>
          <p:nvPr/>
        </p:nvPicPr>
        <p:blipFill>
          <a:blip r:embed="rId11"/>
          <a:stretch/>
        </p:blipFill>
        <p:spPr>
          <a:xfrm>
            <a:off x="16560" y="1017360"/>
            <a:ext cx="432360" cy="44460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51" descr=""/>
          <p:cNvPicPr/>
          <p:nvPr/>
        </p:nvPicPr>
        <p:blipFill>
          <a:blip r:embed="rId12"/>
          <a:stretch/>
        </p:blipFill>
        <p:spPr>
          <a:xfrm>
            <a:off x="13320" y="3324240"/>
            <a:ext cx="438480" cy="43848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54" descr=""/>
          <p:cNvPicPr/>
          <p:nvPr/>
        </p:nvPicPr>
        <p:blipFill>
          <a:blip r:embed="rId13"/>
          <a:stretch/>
        </p:blipFill>
        <p:spPr>
          <a:xfrm>
            <a:off x="5400" y="6320880"/>
            <a:ext cx="438480" cy="44460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56" descr=""/>
          <p:cNvPicPr/>
          <p:nvPr/>
        </p:nvPicPr>
        <p:blipFill>
          <a:blip r:embed="rId14"/>
          <a:stretch/>
        </p:blipFill>
        <p:spPr>
          <a:xfrm>
            <a:off x="13320" y="7364160"/>
            <a:ext cx="438480" cy="44460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58" descr=""/>
          <p:cNvPicPr/>
          <p:nvPr/>
        </p:nvPicPr>
        <p:blipFill>
          <a:blip r:embed="rId15"/>
          <a:stretch/>
        </p:blipFill>
        <p:spPr>
          <a:xfrm>
            <a:off x="16200" y="4163040"/>
            <a:ext cx="432360" cy="43848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9"/>
          <p:cNvSpPr/>
          <p:nvPr/>
        </p:nvSpPr>
        <p:spPr>
          <a:xfrm>
            <a:off x="8258040" y="131040"/>
            <a:ext cx="3548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5caa"/>
                </a:solidFill>
                <a:latin typeface="MyriadPro-Bold"/>
              </a:rPr>
              <a:t>СЛУЖБА В РЕЗЕРВЕ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35" name="Рисунок 67" descr=""/>
          <p:cNvPicPr/>
          <p:nvPr/>
        </p:nvPicPr>
        <p:blipFill>
          <a:blip r:embed="rId16"/>
          <a:stretch/>
        </p:blipFill>
        <p:spPr>
          <a:xfrm>
            <a:off x="3966120" y="921960"/>
            <a:ext cx="430920" cy="44496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1" descr=""/>
          <p:cNvPicPr/>
          <p:nvPr/>
        </p:nvPicPr>
        <p:blipFill>
          <a:blip r:embed="rId17"/>
          <a:stretch/>
        </p:blipFill>
        <p:spPr>
          <a:xfrm>
            <a:off x="7925760" y="4566960"/>
            <a:ext cx="3959640" cy="264096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10"/>
          <p:cNvSpPr/>
          <p:nvPr/>
        </p:nvSpPr>
        <p:spPr>
          <a:xfrm>
            <a:off x="7968960" y="5940000"/>
            <a:ext cx="3959640" cy="12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d9d9d9"/>
                </a:solidFill>
                <a:latin typeface="Impact"/>
              </a:rPr>
              <a:t>СЛУЖБА В РЕЗЕРВЕ –ДОСТОЙНЫЙ ВЫБОР ПАТРИОТА РОССИИ!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path" presetID="42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006 3.08642E-006 E">
                                      <p:cBhvr>
                                        <p:cTn id="16" dur="2000" fill="hold"/>
                                        <p:tgtEl>
                                          <p:spTgt spid="11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path" presetID="42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007 -3.33333E-006 E">
                                      <p:cBhvr>
                                        <p:cTn id="20" dur="3300" fill="hold"/>
                                        <p:tgtEl>
                                          <p:spTgt spid="11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Application>LibreOffice/7.0.1.2$Windows_x86 LibreOffice_project/7cbcfc562f6eb6708b5ff7d7397325de9e764452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2021-07-14T05:01:48Z</dcterms:created>
  <dc:creator>Мариничев Александр Николаевич</dc:creator>
  <dc:description/>
  <dc:language>ru-RU</dc:language>
  <cp:lastModifiedBy/>
  <cp:lastPrinted>2022-01-19T08:45:15Z</cp:lastPrinted>
  <dcterms:modified xsi:type="dcterms:W3CDTF">2022-02-07T14:37:35Z</dcterms:modified>
  <cp:revision>27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